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7.xml.rels" ContentType="application/vnd.openxmlformats-package.relationships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9.jpeg" ContentType="image/jpeg"/>
  <Override PartName="/ppt/media/image42.jpeg" ContentType="image/jpeg"/>
  <Override PartName="/ppt/media/image58.jpeg" ContentType="image/jpeg"/>
  <Override PartName="/ppt/media/image57.jpeg" ContentType="image/jpeg"/>
  <Override PartName="/ppt/media/image56.jpeg" ContentType="image/jpeg"/>
  <Override PartName="/ppt/media/image53.jpeg" ContentType="image/jpeg"/>
  <Override PartName="/ppt/media/image23.png" ContentType="image/png"/>
  <Override PartName="/ppt/media/image49.jpeg" ContentType="image/jpeg"/>
  <Override PartName="/ppt/media/image48.jpeg" ContentType="image/jpeg"/>
  <Override PartName="/ppt/media/image46.png" ContentType="image/png"/>
  <Override PartName="/ppt/media/image45.jpeg" ContentType="image/jpeg"/>
  <Override PartName="/ppt/media/image44.jpeg" ContentType="image/jpeg"/>
  <Override PartName="/ppt/media/image43.jpeg" ContentType="image/jpeg"/>
  <Override PartName="/ppt/media/image40.jpeg" ContentType="image/jpeg"/>
  <Override PartName="/ppt/media/image37.png" ContentType="image/png"/>
  <Override PartName="/ppt/media/image34.jpeg" ContentType="image/jpeg"/>
  <Override PartName="/ppt/media/image33.jpeg" ContentType="image/jpeg"/>
  <Override PartName="/ppt/media/image32.jpeg" ContentType="image/jpeg"/>
  <Override PartName="/ppt/media/image31.png" ContentType="image/png"/>
  <Override PartName="/ppt/media/image2.jpeg" ContentType="image/jpeg"/>
  <Override PartName="/ppt/media/image30.jpeg" ContentType="image/jpeg"/>
  <Override PartName="/ppt/media/image12.png" ContentType="image/png"/>
  <Override PartName="/ppt/media/image20.jpeg" ContentType="image/jpeg"/>
  <Override PartName="/ppt/media/image39.jpeg" ContentType="image/jpeg"/>
  <Override PartName="/ppt/media/image8.jpeg" ContentType="image/jpeg"/>
  <Override PartName="/ppt/media/image10.jpeg" ContentType="image/jpeg"/>
  <Override PartName="/ppt/media/image27.jpeg" ContentType="image/jpeg"/>
  <Override PartName="/ppt/media/image86.jpeg" ContentType="image/jpeg"/>
  <Override PartName="/ppt/media/image52.jpeg" ContentType="image/jpeg"/>
  <Override PartName="/ppt/media/image13.png" ContentType="image/png"/>
  <Override PartName="/ppt/media/image29.jpeg" ContentType="image/jpeg"/>
  <Override PartName="/ppt/media/image88.jpeg" ContentType="image/jpeg"/>
  <Override PartName="/ppt/media/image17.jpeg" ContentType="image/jpeg"/>
  <Override PartName="/ppt/media/image55.jpeg" ContentType="image/jpeg"/>
  <Override PartName="/ppt/media/image4.jpeg" ContentType="image/jpeg"/>
  <Override PartName="/ppt/media/image61.jpeg" ContentType="image/jpeg"/>
  <Override PartName="/ppt/media/image78.jpeg" ContentType="image/jpeg"/>
  <Override PartName="/ppt/media/image18.jpeg" ContentType="image/jpeg"/>
  <Override PartName="/ppt/media/image5.jpeg" ContentType="image/jpeg"/>
  <Override PartName="/ppt/media/image16.jpeg" ContentType="image/jpeg"/>
  <Override PartName="/ppt/media/image77.jpeg" ContentType="image/jpeg"/>
  <Override PartName="/ppt/media/image60.jpeg" ContentType="image/jpeg"/>
  <Override PartName="/ppt/media/image3.jpeg" ContentType="image/jpeg"/>
  <Override PartName="/ppt/media/image62.jpeg" ContentType="image/jpeg"/>
  <Override PartName="/ppt/media/image79.jpeg" ContentType="image/jpeg"/>
  <Override PartName="/ppt/media/image63.jpeg" ContentType="image/jpeg"/>
  <Override PartName="/ppt/media/image90.jpeg" ContentType="image/jpeg"/>
  <Override PartName="/ppt/media/image6.jpeg" ContentType="image/jpeg"/>
  <Override PartName="/ppt/media/image64.jpeg" ContentType="image/jpeg"/>
  <Override PartName="/ppt/media/image91.jpeg" ContentType="image/jpeg"/>
  <Override PartName="/ppt/media/image7.jpeg" ContentType="image/jpeg"/>
  <Override PartName="/ppt/media/image38.jpeg" ContentType="image/jpeg"/>
  <Override PartName="/ppt/media/image65.jpeg" ContentType="image/jpeg"/>
  <Override PartName="/ppt/media/image67.jpeg" ContentType="image/jpeg"/>
  <Override PartName="/ppt/media/image75.jpeg" ContentType="image/jpeg"/>
  <Override PartName="/ppt/media/image21.jpeg" ContentType="image/jpeg"/>
  <Override PartName="/ppt/media/image80.jpeg" ContentType="image/jpeg"/>
  <Override PartName="/ppt/media/image54.jpeg" ContentType="image/jpeg"/>
  <Override PartName="/ppt/media/image74.jpeg" ContentType="image/jpeg"/>
  <Override PartName="/ppt/media/image71.jpeg" ContentType="image/jpeg"/>
  <Override PartName="/ppt/media/image82.jpeg" ContentType="image/jpeg"/>
  <Override PartName="/ppt/media/image76.jpeg" ContentType="image/jpeg"/>
  <Override PartName="/ppt/media/image73.jpeg" ContentType="image/jpeg"/>
  <Override PartName="/ppt/media/image68.jpeg" ContentType="image/jpeg"/>
  <Override PartName="/ppt/media/image72.jpeg" ContentType="image/jpeg"/>
  <Override PartName="/ppt/media/image70.jpeg" ContentType="image/jpeg"/>
  <Override PartName="/ppt/media/image69.jpeg" ContentType="image/jpeg"/>
  <Override PartName="/ppt/media/image89.png" ContentType="image/png"/>
  <Override PartName="/ppt/media/image50.jpeg" ContentType="image/jpeg"/>
  <Override PartName="/ppt/media/image15.jpeg" ContentType="image/jpeg"/>
  <Override PartName="/ppt/media/image14.jpeg" ContentType="image/jpeg"/>
  <Override PartName="/ppt/media/image41.jpeg" ContentType="image/jpeg"/>
  <Override PartName="/ppt/media/image66.png" ContentType="image/png"/>
  <Override PartName="/ppt/media/image81.jpeg" ContentType="image/jpeg"/>
  <Override PartName="/ppt/media/image22.jpeg" ContentType="image/jpeg"/>
  <Override PartName="/ppt/media/image1.jpeg" ContentType="image/jpeg"/>
  <Override PartName="/ppt/media/image35.jpeg" ContentType="image/jpeg"/>
  <Override PartName="/ppt/media/image47.png" ContentType="image/png"/>
  <Override PartName="/ppt/media/image36.jpeg" ContentType="image/jpeg"/>
  <Override PartName="/ppt/media/image83.jpeg" ContentType="image/jpeg"/>
  <Override PartName="/ppt/media/image24.jpeg" ContentType="image/jpeg"/>
  <Override PartName="/ppt/media/image84.jpeg" ContentType="image/jpeg"/>
  <Override PartName="/ppt/media/image25.jpeg" ContentType="image/jpeg"/>
  <Override PartName="/ppt/media/image85.jpeg" ContentType="image/jpeg"/>
  <Override PartName="/ppt/media/image26.jpeg" ContentType="image/jpeg"/>
  <Override PartName="/ppt/media/image87.jpeg" ContentType="image/jpeg"/>
  <Override PartName="/ppt/media/image28.jpeg" ContentType="image/jpeg"/>
  <Override PartName="/ppt/media/image51.jpeg" ContentType="image/jpeg"/>
  <Override PartName="/ppt/media/image19.jpeg" ContentType="image/jpeg"/>
  <Override PartName="/ppt/media/image11.png" ContentType="image/png"/>
  <Override PartName="/ppt/media/image9.jpeg" ContentType="image/jpe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4.xml.rels" ContentType="application/vnd.openxmlformats-package.relationships+xml"/>
  <Override PartName="/ppt/slides/_rels/slide47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158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l" t="t" r="r" b="b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8945" stAng="10800000" swAng="5400000"/>
                <a:lnTo>
                  <a:pt x="21596" y="21600"/>
                </a:lnTo>
                <a:arcTo wR="4" hR="8945" stAng="16200000" swAng="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PlaceHolder 1"/>
          <p:cNvSpPr>
            <a:spLocks noGrp="1"/>
          </p:cNvSpPr>
          <p:nvPr>
            <p:ph type="sldImg"/>
          </p:nvPr>
        </p:nvSpPr>
        <p:spPr>
          <a:xfrm>
            <a:off x="1106280" y="812880"/>
            <a:ext cx="5305320" cy="396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08760" cy="477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Click to edit the notes format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hdr"/>
          </p:nvPr>
        </p:nvSpPr>
        <p:spPr>
          <a:xfrm>
            <a:off x="-360" y="0"/>
            <a:ext cx="3241800" cy="49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dt" idx="5"/>
          </p:nvPr>
        </p:nvSpPr>
        <p:spPr>
          <a:xfrm>
            <a:off x="4277880" y="0"/>
            <a:ext cx="3241800" cy="49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algn="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ftr" idx="6"/>
          </p:nvPr>
        </p:nvSpPr>
        <p:spPr>
          <a:xfrm>
            <a:off x="-360" y="10155240"/>
            <a:ext cx="3241800" cy="49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6"/>
          <p:cNvSpPr>
            <a:spLocks noGrp="1"/>
          </p:cNvSpPr>
          <p:nvPr>
            <p:ph type="sldNum" idx="7"/>
          </p:nvPr>
        </p:nvSpPr>
        <p:spPr>
          <a:xfrm>
            <a:off x="4277880" y="10155240"/>
            <a:ext cx="3241800" cy="49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algn="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fld id="{CD2D6977-4FB0-430F-BE0D-5F4E7B1D463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  <a:ln w="0">
            <a:noFill/>
          </a:ln>
        </p:spPr>
      </p:sp>
      <p:sp>
        <p:nvSpPr>
          <p:cNvPr id="391" name="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sldImg"/>
          </p:nvPr>
        </p:nvSpPr>
        <p:spPr>
          <a:xfrm>
            <a:off x="1260360" y="801720"/>
            <a:ext cx="5040360" cy="4010040"/>
          </a:xfrm>
          <a:prstGeom prst="rect">
            <a:avLst/>
          </a:prstGeom>
          <a:ln w="0">
            <a:noFill/>
          </a:ln>
        </p:spPr>
      </p:sp>
      <p:sp>
        <p:nvSpPr>
          <p:cNvPr id="409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ldImg"/>
          </p:nvPr>
        </p:nvSpPr>
        <p:spPr>
          <a:xfrm>
            <a:off x="1260360" y="801720"/>
            <a:ext cx="5040360" cy="4010040"/>
          </a:xfrm>
          <a:prstGeom prst="rect">
            <a:avLst/>
          </a:prstGeom>
          <a:ln w="0">
            <a:noFill/>
          </a:ln>
        </p:spPr>
      </p:sp>
      <p:sp>
        <p:nvSpPr>
          <p:cNvPr id="411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ldImg"/>
          </p:nvPr>
        </p:nvSpPr>
        <p:spPr>
          <a:xfrm>
            <a:off x="1260360" y="801720"/>
            <a:ext cx="5040360" cy="4010040"/>
          </a:xfrm>
          <a:prstGeom prst="rect">
            <a:avLst/>
          </a:prstGeom>
          <a:ln w="0">
            <a:noFill/>
          </a:ln>
        </p:spPr>
      </p:sp>
      <p:sp>
        <p:nvSpPr>
          <p:cNvPr id="413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sldImg"/>
          </p:nvPr>
        </p:nvSpPr>
        <p:spPr>
          <a:xfrm>
            <a:off x="1260360" y="801720"/>
            <a:ext cx="5040360" cy="4010040"/>
          </a:xfrm>
          <a:prstGeom prst="rect">
            <a:avLst/>
          </a:prstGeom>
          <a:ln w="0">
            <a:noFill/>
          </a:ln>
        </p:spPr>
      </p:sp>
      <p:sp>
        <p:nvSpPr>
          <p:cNvPr id="415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21160" cy="3984480"/>
          </a:xfrm>
          <a:prstGeom prst="rect">
            <a:avLst/>
          </a:prstGeom>
          <a:ln w="0">
            <a:noFill/>
          </a:ln>
        </p:spPr>
      </p:sp>
      <p:sp>
        <p:nvSpPr>
          <p:cNvPr id="417" name=""/>
          <p:cNvSpPr/>
          <p:nvPr/>
        </p:nvSpPr>
        <p:spPr>
          <a:xfrm>
            <a:off x="755640" y="5078520"/>
            <a:ext cx="6024600" cy="47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21160" cy="3984480"/>
          </a:xfrm>
          <a:prstGeom prst="rect">
            <a:avLst/>
          </a:prstGeom>
          <a:ln w="0">
            <a:noFill/>
          </a:ln>
        </p:spPr>
      </p:sp>
      <p:sp>
        <p:nvSpPr>
          <p:cNvPr id="419" name=""/>
          <p:cNvSpPr/>
          <p:nvPr/>
        </p:nvSpPr>
        <p:spPr>
          <a:xfrm>
            <a:off x="755640" y="5078520"/>
            <a:ext cx="6024600" cy="47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8440" cy="4002120"/>
          </a:xfrm>
          <a:prstGeom prst="rect">
            <a:avLst/>
          </a:prstGeom>
          <a:ln w="0">
            <a:noFill/>
          </a:ln>
        </p:spPr>
      </p:sp>
      <p:sp>
        <p:nvSpPr>
          <p:cNvPr id="421" name=""/>
          <p:cNvSpPr/>
          <p:nvPr/>
        </p:nvSpPr>
        <p:spPr>
          <a:xfrm>
            <a:off x="755640" y="5078520"/>
            <a:ext cx="6041880" cy="480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423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425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427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0520" cy="3994200"/>
          </a:xfrm>
          <a:prstGeom prst="rect">
            <a:avLst/>
          </a:prstGeom>
          <a:ln w="0">
            <a:noFill/>
          </a:ln>
        </p:spPr>
      </p:sp>
      <p:sp>
        <p:nvSpPr>
          <p:cNvPr id="393" name=""/>
          <p:cNvSpPr/>
          <p:nvPr/>
        </p:nvSpPr>
        <p:spPr>
          <a:xfrm>
            <a:off x="755640" y="5078520"/>
            <a:ext cx="6033960" cy="4797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10000" cy="3973320"/>
          </a:xfrm>
          <a:prstGeom prst="rect">
            <a:avLst/>
          </a:prstGeom>
          <a:ln w="0">
            <a:noFill/>
          </a:ln>
        </p:spPr>
      </p:sp>
      <p:sp>
        <p:nvSpPr>
          <p:cNvPr id="429" name=""/>
          <p:cNvSpPr/>
          <p:nvPr/>
        </p:nvSpPr>
        <p:spPr>
          <a:xfrm>
            <a:off x="755640" y="5078520"/>
            <a:ext cx="6013440" cy="477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10000" cy="3973320"/>
          </a:xfrm>
          <a:prstGeom prst="rect">
            <a:avLst/>
          </a:prstGeom>
          <a:ln w="0">
            <a:noFill/>
          </a:ln>
        </p:spPr>
      </p:sp>
      <p:sp>
        <p:nvSpPr>
          <p:cNvPr id="431" name=""/>
          <p:cNvSpPr/>
          <p:nvPr/>
        </p:nvSpPr>
        <p:spPr>
          <a:xfrm>
            <a:off x="755640" y="5078520"/>
            <a:ext cx="6013440" cy="477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2320" cy="3995640"/>
          </a:xfrm>
          <a:prstGeom prst="rect">
            <a:avLst/>
          </a:prstGeom>
          <a:ln w="0">
            <a:noFill/>
          </a:ln>
        </p:spPr>
      </p:sp>
      <p:sp>
        <p:nvSpPr>
          <p:cNvPr id="433" name=""/>
          <p:cNvSpPr/>
          <p:nvPr/>
        </p:nvSpPr>
        <p:spPr>
          <a:xfrm>
            <a:off x="755640" y="5078520"/>
            <a:ext cx="6035760" cy="47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2320" cy="3995640"/>
          </a:xfrm>
          <a:prstGeom prst="rect">
            <a:avLst/>
          </a:prstGeom>
          <a:ln w="0">
            <a:noFill/>
          </a:ln>
        </p:spPr>
      </p:sp>
      <p:sp>
        <p:nvSpPr>
          <p:cNvPr id="435" name=""/>
          <p:cNvSpPr/>
          <p:nvPr/>
        </p:nvSpPr>
        <p:spPr>
          <a:xfrm>
            <a:off x="755640" y="5078520"/>
            <a:ext cx="6035760" cy="47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2320" cy="3995640"/>
          </a:xfrm>
          <a:prstGeom prst="rect">
            <a:avLst/>
          </a:prstGeom>
          <a:ln w="0">
            <a:noFill/>
          </a:ln>
        </p:spPr>
      </p:sp>
      <p:sp>
        <p:nvSpPr>
          <p:cNvPr id="437" name=""/>
          <p:cNvSpPr/>
          <p:nvPr/>
        </p:nvSpPr>
        <p:spPr>
          <a:xfrm>
            <a:off x="755640" y="5078520"/>
            <a:ext cx="6035760" cy="47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2320" cy="3995640"/>
          </a:xfrm>
          <a:prstGeom prst="rect">
            <a:avLst/>
          </a:prstGeom>
          <a:ln w="0">
            <a:noFill/>
          </a:ln>
        </p:spPr>
      </p:sp>
      <p:sp>
        <p:nvSpPr>
          <p:cNvPr id="439" name=""/>
          <p:cNvSpPr/>
          <p:nvPr/>
        </p:nvSpPr>
        <p:spPr>
          <a:xfrm>
            <a:off x="755640" y="5078520"/>
            <a:ext cx="6035760" cy="47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441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2320" cy="3995640"/>
          </a:xfrm>
          <a:prstGeom prst="rect">
            <a:avLst/>
          </a:prstGeom>
          <a:ln w="0">
            <a:noFill/>
          </a:ln>
        </p:spPr>
      </p:sp>
      <p:sp>
        <p:nvSpPr>
          <p:cNvPr id="443" name=""/>
          <p:cNvSpPr/>
          <p:nvPr/>
        </p:nvSpPr>
        <p:spPr>
          <a:xfrm>
            <a:off x="755640" y="5078520"/>
            <a:ext cx="6035760" cy="47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0520" cy="3994200"/>
          </a:xfrm>
          <a:prstGeom prst="rect">
            <a:avLst/>
          </a:prstGeom>
          <a:ln w="0">
            <a:noFill/>
          </a:ln>
        </p:spPr>
      </p:sp>
      <p:sp>
        <p:nvSpPr>
          <p:cNvPr id="445" name=""/>
          <p:cNvSpPr/>
          <p:nvPr/>
        </p:nvSpPr>
        <p:spPr>
          <a:xfrm>
            <a:off x="755640" y="5078520"/>
            <a:ext cx="6033960" cy="4797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sldImg"/>
          </p:nvPr>
        </p:nvSpPr>
        <p:spPr>
          <a:xfrm>
            <a:off x="0" y="264960"/>
            <a:ext cx="1440" cy="18069120"/>
          </a:xfrm>
          <a:prstGeom prst="rect">
            <a:avLst/>
          </a:prstGeom>
          <a:ln w="0">
            <a:noFill/>
          </a:ln>
        </p:spPr>
      </p:sp>
      <p:sp>
        <p:nvSpPr>
          <p:cNvPr id="447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395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"/>
          <p:cNvSpPr/>
          <p:nvPr/>
        </p:nvSpPr>
        <p:spPr>
          <a:xfrm>
            <a:off x="1106640" y="812880"/>
            <a:ext cx="5344920" cy="400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2320" cy="3995640"/>
          </a:xfrm>
          <a:prstGeom prst="rect">
            <a:avLst/>
          </a:prstGeom>
          <a:ln w="0">
            <a:noFill/>
          </a:ln>
        </p:spPr>
      </p:sp>
      <p:sp>
        <p:nvSpPr>
          <p:cNvPr id="451" name=""/>
          <p:cNvSpPr/>
          <p:nvPr/>
        </p:nvSpPr>
        <p:spPr>
          <a:xfrm>
            <a:off x="755640" y="5078520"/>
            <a:ext cx="6035760" cy="47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2320" cy="3995640"/>
          </a:xfrm>
          <a:prstGeom prst="rect">
            <a:avLst/>
          </a:prstGeom>
          <a:ln w="0">
            <a:noFill/>
          </a:ln>
        </p:spPr>
      </p:sp>
      <p:sp>
        <p:nvSpPr>
          <p:cNvPr id="453" name=""/>
          <p:cNvSpPr/>
          <p:nvPr/>
        </p:nvSpPr>
        <p:spPr>
          <a:xfrm>
            <a:off x="755640" y="5078520"/>
            <a:ext cx="6035760" cy="47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8440" cy="4002120"/>
          </a:xfrm>
          <a:prstGeom prst="rect">
            <a:avLst/>
          </a:prstGeom>
          <a:ln w="0">
            <a:noFill/>
          </a:ln>
        </p:spPr>
      </p:sp>
      <p:sp>
        <p:nvSpPr>
          <p:cNvPr id="455" name=""/>
          <p:cNvSpPr/>
          <p:nvPr/>
        </p:nvSpPr>
        <p:spPr>
          <a:xfrm>
            <a:off x="755640" y="5078520"/>
            <a:ext cx="6041880" cy="480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  <a:ln w="0">
            <a:noFill/>
          </a:ln>
        </p:spPr>
      </p:sp>
      <p:sp>
        <p:nvSpPr>
          <p:cNvPr id="457" name="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13240" cy="3976560"/>
          </a:xfrm>
          <a:prstGeom prst="rect">
            <a:avLst/>
          </a:prstGeom>
          <a:ln w="0">
            <a:noFill/>
          </a:ln>
        </p:spPr>
      </p:sp>
      <p:sp>
        <p:nvSpPr>
          <p:cNvPr id="459" name=""/>
          <p:cNvSpPr/>
          <p:nvPr/>
        </p:nvSpPr>
        <p:spPr>
          <a:xfrm>
            <a:off x="755640" y="5078520"/>
            <a:ext cx="6016680" cy="477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13240" cy="3976560"/>
          </a:xfrm>
          <a:prstGeom prst="rect">
            <a:avLst/>
          </a:prstGeom>
          <a:ln w="0">
            <a:noFill/>
          </a:ln>
        </p:spPr>
      </p:sp>
      <p:sp>
        <p:nvSpPr>
          <p:cNvPr id="461" name=""/>
          <p:cNvSpPr/>
          <p:nvPr/>
        </p:nvSpPr>
        <p:spPr>
          <a:xfrm>
            <a:off x="755640" y="5078520"/>
            <a:ext cx="6016680" cy="477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13240" cy="3976560"/>
          </a:xfrm>
          <a:prstGeom prst="rect">
            <a:avLst/>
          </a:prstGeom>
          <a:ln w="0">
            <a:noFill/>
          </a:ln>
        </p:spPr>
      </p:sp>
      <p:sp>
        <p:nvSpPr>
          <p:cNvPr id="463" name=""/>
          <p:cNvSpPr/>
          <p:nvPr/>
        </p:nvSpPr>
        <p:spPr>
          <a:xfrm>
            <a:off x="755640" y="5078520"/>
            <a:ext cx="6016680" cy="477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465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467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397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7000" cy="4000320"/>
          </a:xfrm>
          <a:prstGeom prst="rect">
            <a:avLst/>
          </a:prstGeom>
          <a:ln w="0">
            <a:noFill/>
          </a:ln>
        </p:spPr>
      </p:sp>
      <p:sp>
        <p:nvSpPr>
          <p:cNvPr id="469" name=""/>
          <p:cNvSpPr/>
          <p:nvPr/>
        </p:nvSpPr>
        <p:spPr>
          <a:xfrm>
            <a:off x="755640" y="5078520"/>
            <a:ext cx="6040440" cy="480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3480" cy="4006800"/>
          </a:xfrm>
          <a:prstGeom prst="rect">
            <a:avLst/>
          </a:prstGeom>
          <a:ln w="0">
            <a:noFill/>
          </a:ln>
        </p:spPr>
      </p:sp>
      <p:sp>
        <p:nvSpPr>
          <p:cNvPr id="471" name=""/>
          <p:cNvSpPr/>
          <p:nvPr/>
        </p:nvSpPr>
        <p:spPr>
          <a:xfrm>
            <a:off x="755640" y="5078520"/>
            <a:ext cx="6046920" cy="48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16480" cy="3979800"/>
          </a:xfrm>
          <a:prstGeom prst="rect">
            <a:avLst/>
          </a:prstGeom>
          <a:ln w="0">
            <a:noFill/>
          </a:ln>
        </p:spPr>
      </p:sp>
      <p:sp>
        <p:nvSpPr>
          <p:cNvPr id="473" name=""/>
          <p:cNvSpPr/>
          <p:nvPr/>
        </p:nvSpPr>
        <p:spPr>
          <a:xfrm>
            <a:off x="755640" y="5078520"/>
            <a:ext cx="6019920" cy="478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10000" cy="3973320"/>
          </a:xfrm>
          <a:prstGeom prst="rect">
            <a:avLst/>
          </a:prstGeom>
          <a:ln w="0">
            <a:noFill/>
          </a:ln>
        </p:spPr>
      </p:sp>
      <p:sp>
        <p:nvSpPr>
          <p:cNvPr id="475" name=""/>
          <p:cNvSpPr/>
          <p:nvPr/>
        </p:nvSpPr>
        <p:spPr>
          <a:xfrm>
            <a:off x="755640" y="5078520"/>
            <a:ext cx="6013440" cy="477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10000" cy="3973320"/>
          </a:xfrm>
          <a:prstGeom prst="rect">
            <a:avLst/>
          </a:prstGeom>
          <a:ln w="0">
            <a:noFill/>
          </a:ln>
        </p:spPr>
      </p:sp>
      <p:sp>
        <p:nvSpPr>
          <p:cNvPr id="477" name=""/>
          <p:cNvSpPr/>
          <p:nvPr/>
        </p:nvSpPr>
        <p:spPr>
          <a:xfrm>
            <a:off x="755640" y="5078520"/>
            <a:ext cx="6013440" cy="477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2320" cy="3995640"/>
          </a:xfrm>
          <a:prstGeom prst="rect">
            <a:avLst/>
          </a:prstGeom>
          <a:ln w="0">
            <a:noFill/>
          </a:ln>
        </p:spPr>
      </p:sp>
      <p:sp>
        <p:nvSpPr>
          <p:cNvPr id="479" name=""/>
          <p:cNvSpPr/>
          <p:nvPr/>
        </p:nvSpPr>
        <p:spPr>
          <a:xfrm>
            <a:off x="755640" y="5078520"/>
            <a:ext cx="6035760" cy="47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sldImg"/>
          </p:nvPr>
        </p:nvSpPr>
        <p:spPr>
          <a:xfrm>
            <a:off x="1440" y="0"/>
            <a:ext cx="1800" cy="1440"/>
          </a:xfrm>
          <a:prstGeom prst="rect">
            <a:avLst/>
          </a:prstGeom>
          <a:ln w="0">
            <a:noFill/>
          </a:ln>
        </p:spPr>
      </p:sp>
      <p:sp>
        <p:nvSpPr>
          <p:cNvPr id="399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30520" cy="3994200"/>
          </a:xfrm>
          <a:prstGeom prst="rect">
            <a:avLst/>
          </a:prstGeom>
          <a:ln w="0">
            <a:noFill/>
          </a:ln>
        </p:spPr>
      </p:sp>
      <p:sp>
        <p:nvSpPr>
          <p:cNvPr id="401" name=""/>
          <p:cNvSpPr/>
          <p:nvPr/>
        </p:nvSpPr>
        <p:spPr>
          <a:xfrm>
            <a:off x="755640" y="5078520"/>
            <a:ext cx="6033960" cy="4797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sldImg"/>
          </p:nvPr>
        </p:nvSpPr>
        <p:spPr>
          <a:xfrm>
            <a:off x="0" y="353880"/>
            <a:ext cx="1440" cy="1800"/>
          </a:xfrm>
          <a:prstGeom prst="rect">
            <a:avLst/>
          </a:prstGeom>
          <a:ln w="0">
            <a:noFill/>
          </a:ln>
        </p:spPr>
      </p:sp>
      <p:sp>
        <p:nvSpPr>
          <p:cNvPr id="403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sldImg"/>
          </p:nvPr>
        </p:nvSpPr>
        <p:spPr>
          <a:xfrm>
            <a:off x="1260360" y="801720"/>
            <a:ext cx="5040360" cy="4010040"/>
          </a:xfrm>
          <a:prstGeom prst="rect">
            <a:avLst/>
          </a:prstGeom>
          <a:ln w="0">
            <a:noFill/>
          </a:ln>
        </p:spPr>
      </p:sp>
      <p:sp>
        <p:nvSpPr>
          <p:cNvPr id="405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ldImg"/>
          </p:nvPr>
        </p:nvSpPr>
        <p:spPr>
          <a:xfrm>
            <a:off x="1260360" y="801720"/>
            <a:ext cx="5040360" cy="4010040"/>
          </a:xfrm>
          <a:prstGeom prst="rect">
            <a:avLst/>
          </a:prstGeom>
          <a:ln w="0">
            <a:noFill/>
          </a:ln>
        </p:spPr>
      </p:sp>
      <p:sp>
        <p:nvSpPr>
          <p:cNvPr id="407" name=""/>
          <p:cNvSpPr/>
          <p:nvPr/>
        </p:nvSpPr>
        <p:spPr>
          <a:xfrm>
            <a:off x="739800" y="3784680"/>
            <a:ext cx="8609040" cy="356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BD4CE2C-66F4-4C20-A35A-F86F917BC3B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2920" y="435384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0EA35CC-A02A-481D-8E1C-7C382580CE6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307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4F01AA4-ACC7-4C58-8320-F51EA632E7D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5644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0996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292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5644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0996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693F20D-ADDB-4E17-82F4-B965B518280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2920" y="301320"/>
            <a:ext cx="9031320" cy="56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52497E1-A88C-4BDD-8493-9430F8B33AF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307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2920" y="435384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307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5644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0996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292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5644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0996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E957CAB-837E-45FC-9983-912530B4DD14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FB45FF8C-2FF9-482C-92F5-1B592FC3F183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4868F8E-889D-4617-8CE2-5F170C399E69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2D4253F-D9B9-47A8-8645-366AC9CD4308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ED870B5-EAD0-4045-ABD1-CE9C494171E0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578F59B-7314-45A5-B64A-DFC24CE69BB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502920" y="301320"/>
            <a:ext cx="9031320" cy="56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50EF5FC-7F36-4B8B-BBAF-1591D39B18BC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0417705C-2658-4C80-A960-753A2A7E696B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51307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83E685ED-D702-45C7-B012-F755FAB889A1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8E9FB25-5ED9-409B-AC65-3C519BDBD34D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02920" y="435384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FAE31A7-A5EF-4EA9-A4B8-3A1493D2AE2B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51307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CB94832-D6BE-41CD-AD43-DD5135269963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355644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60996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50292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/>
          </p:nvPr>
        </p:nvSpPr>
        <p:spPr>
          <a:xfrm>
            <a:off x="355644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/>
          </p:nvPr>
        </p:nvSpPr>
        <p:spPr>
          <a:xfrm>
            <a:off x="660996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EA5B950-AFD7-4599-BBB0-6A2815BB5F03}" type="slidenum">
              <a:t>&lt;#&gt;</a:t>
            </a:fld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1E9657-D2A3-432E-A830-E2FC3F6B622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502920" y="301320"/>
            <a:ext cx="9031320" cy="56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1307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02920" y="435384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51307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355644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6609960" y="176832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50292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/>
          </p:nvPr>
        </p:nvSpPr>
        <p:spPr>
          <a:xfrm>
            <a:off x="355644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/>
          </p:nvPr>
        </p:nvSpPr>
        <p:spPr>
          <a:xfrm>
            <a:off x="6609960" y="4353840"/>
            <a:ext cx="29077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214FD0-7764-4B14-B6DE-016ACE7C9D1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2920" y="301320"/>
            <a:ext cx="9031320" cy="56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6DEEE83-99F7-45CE-8B39-0DAA2038808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F1839BE-184D-40AD-A67F-B28646D5A46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30720" y="435384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1DCCC33-965F-4BD2-A329-6CAF73385B8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30720" y="1768320"/>
            <a:ext cx="44071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2920" y="4353840"/>
            <a:ext cx="9031320" cy="236088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5F393E-A814-4273-9BFB-0E0C10E774B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31320" cy="122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31320" cy="4950000"/>
          </a:xfrm>
          <a:prstGeom prst="rect">
            <a:avLst/>
          </a:prstGeom>
          <a:noFill/>
          <a:ln w="0">
            <a:noFill/>
          </a:ln>
        </p:spPr>
        <p:txBody>
          <a:bodyPr lIns="0" rIns="0" tIns="28080" bIns="0" anchor="t">
            <a:normAutofit/>
          </a:bodyPr>
          <a:p>
            <a:pPr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43080" indent="-343080">
              <a:lnSpc>
                <a:spcPct val="93000"/>
              </a:lnSpc>
              <a:spcBef>
                <a:spcPts val="11"/>
              </a:spcBef>
              <a:spcAft>
                <a:spcPts val="1437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3280" y="6886080"/>
            <a:ext cx="2308320" cy="48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8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&lt;date/time&gt;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8080" y="6886080"/>
            <a:ext cx="3155760" cy="48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8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720" y="6886080"/>
            <a:ext cx="2308320" cy="48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8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fld id="{801359D0-6B40-4C78-9F27-097C48CE0F1E}" type="slidenum">
              <a:rPr b="0" lang="en-US" sz="18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3280" y="63000"/>
            <a:ext cx="9036000" cy="1721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57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5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9036000" cy="49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343080" indent="-343080">
              <a:spcBef>
                <a:spcPts val="82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1" marL="343080" indent="-343080">
              <a:spcBef>
                <a:spcPts val="825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2" marL="343080" indent="-343080">
              <a:spcBef>
                <a:spcPts val="825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3" marL="343080" indent="-343080">
              <a:spcBef>
                <a:spcPts val="825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4" marL="343080" indent="-343080">
              <a:spcBef>
                <a:spcPts val="825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5" marL="343080" indent="-343080">
              <a:spcBef>
                <a:spcPts val="825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6" marL="343080" indent="-343080">
              <a:spcBef>
                <a:spcPts val="825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"/>
          <p:cNvSpPr/>
          <p:nvPr/>
        </p:nvSpPr>
        <p:spPr>
          <a:xfrm>
            <a:off x="0" y="0"/>
            <a:ext cx="10080720" cy="7559640"/>
          </a:xfrm>
          <a:prstGeom prst="rect">
            <a:avLst/>
          </a:prstGeom>
          <a:solidFill>
            <a:srgbClr val="000000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PlaceHolder 1"/>
          <p:cNvSpPr>
            <a:spLocks noGrp="1"/>
          </p:cNvSpPr>
          <p:nvPr>
            <p:ph type="sldNum" idx="4"/>
          </p:nvPr>
        </p:nvSpPr>
        <p:spPr>
          <a:xfrm>
            <a:off x="9491760" y="7222680"/>
            <a:ext cx="581040" cy="328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marL="216000" indent="-21132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2400" spc="-1" strike="noStrike">
                <a:solidFill>
                  <a:srgbClr val="ffffff"/>
                </a:solidFill>
                <a:latin typeface="Times New Roman"/>
                <a:ea typeface="Arial Unicode MS"/>
              </a:defRPr>
            </a:lvl1pPr>
          </a:lstStyle>
          <a:p>
            <a:pPr marL="216000" indent="-21132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fld id="{FCEBCCC3-6F87-40A7-B866-54206C258D48}" type="slidenum">
              <a:rPr b="0" lang="en-US" sz="2400" spc="-1" strike="noStrike">
                <a:solidFill>
                  <a:srgbClr val="ffffff"/>
                </a:solidFill>
                <a:latin typeface="Times New Roman"/>
                <a:ea typeface="Arial Unicode MS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US" sz="17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1" lang="en-US" sz="1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503280" y="1767960"/>
            <a:ext cx="9066240" cy="43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343080" indent="-343080">
              <a:spcBef>
                <a:spcPts val="41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343080" indent="-343080">
              <a:spcBef>
                <a:spcPts val="414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2" marL="343080" indent="-343080">
              <a:spcBef>
                <a:spcPts val="414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3" marL="343080" indent="-343080">
              <a:spcBef>
                <a:spcPts val="414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4" marL="343080" indent="-343080">
              <a:spcBef>
                <a:spcPts val="414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5" marL="343080" indent="-343080">
              <a:spcBef>
                <a:spcPts val="414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6" marL="343080" indent="-343080">
              <a:spcBef>
                <a:spcPts val="414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3280" y="63000"/>
            <a:ext cx="9045360" cy="173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57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5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45360" cy="496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343080" indent="-343080">
              <a:spcBef>
                <a:spcPts val="814"/>
              </a:spcBef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1" marL="343080" indent="-343080">
              <a:spcBef>
                <a:spcPts val="814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2" marL="343080" indent="-343080">
              <a:spcBef>
                <a:spcPts val="814"/>
              </a:spcBef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3" marL="343080" indent="-343080">
              <a:spcBef>
                <a:spcPts val="814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4" marL="343080" indent="-343080">
              <a:spcBef>
                <a:spcPts val="814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5" marL="343080" indent="-343080">
              <a:spcBef>
                <a:spcPts val="814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lvl="6" marL="343080" indent="-343080">
              <a:spcBef>
                <a:spcPts val="814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9" Type="http://schemas.openxmlformats.org/officeDocument/2006/relationships/image" Target="../media/image52.jpe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jpeg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jpeg"/><Relationship Id="rId3" Type="http://schemas.openxmlformats.org/officeDocument/2006/relationships/image" Target="../media/image88.jpeg"/><Relationship Id="rId4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pn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Relationship Id="rId17" Type="http://schemas.openxmlformats.org/officeDocument/2006/relationships/image" Target="../media/image26.jpeg"/><Relationship Id="rId18" Type="http://schemas.openxmlformats.org/officeDocument/2006/relationships/slideLayout" Target="../slideLayouts/slideLayout17.xml"/><Relationship Id="rId19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8920" cy="5038560"/>
          </a:xfrm>
          <a:prstGeom prst="rect">
            <a:avLst/>
          </a:prstGeom>
          <a:ln w="0">
            <a:noFill/>
          </a:ln>
        </p:spPr>
      </p:pic>
      <p:sp>
        <p:nvSpPr>
          <p:cNvPr id="189" name=""/>
          <p:cNvSpPr/>
          <p:nvPr/>
        </p:nvSpPr>
        <p:spPr>
          <a:xfrm>
            <a:off x="228600" y="5257800"/>
            <a:ext cx="8229600" cy="182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624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Chandra X-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ray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Observatory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and the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Invisible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Universe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    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Jonathan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McDowell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Center for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Astrophysics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- Harvard &amp;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Smithsonian -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2"/>
          <a:stretch/>
        </p:blipFill>
        <p:spPr>
          <a:xfrm>
            <a:off x="5218200" y="5943600"/>
            <a:ext cx="2325600" cy="1587600"/>
          </a:xfrm>
          <a:prstGeom prst="rect">
            <a:avLst/>
          </a:prstGeom>
          <a:ln w="0"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85680" y="0"/>
            <a:ext cx="10080720" cy="7799400"/>
          </a:xfrm>
          <a:prstGeom prst="rect">
            <a:avLst/>
          </a:prstGeom>
          <a:ln w="0">
            <a:noFill/>
          </a:ln>
        </p:spPr>
      </p:pic>
      <p:sp>
        <p:nvSpPr>
          <p:cNvPr id="279" name=""/>
          <p:cNvSpPr/>
          <p:nvPr/>
        </p:nvSpPr>
        <p:spPr>
          <a:xfrm>
            <a:off x="755640" y="0"/>
            <a:ext cx="8566200" cy="12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>
            <a:noAutofit/>
          </a:bodyPr>
          <a:p>
            <a:pPr algn="ctr">
              <a:lnSpc>
                <a:spcPct val="96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4000" spc="-1" strike="noStrike">
                <a:solidFill>
                  <a:srgbClr val="ff0000"/>
                </a:solidFill>
                <a:latin typeface="Arial"/>
                <a:ea typeface="msmincho"/>
              </a:rPr>
              <a:t>The Chandra X-ray Observatory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"/>
          <p:cNvSpPr/>
          <p:nvPr/>
        </p:nvSpPr>
        <p:spPr>
          <a:xfrm>
            <a:off x="2062080" y="3638520"/>
            <a:ext cx="6215040" cy="422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t">
            <a:noAutofit/>
          </a:bodyPr>
          <a:p>
            <a:pPr marL="333360" indent="-299880" algn="ctr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tabLst>
                <a:tab algn="l" pos="0"/>
                <a:tab algn="l" pos="333360"/>
                <a:tab algn="l" pos="790560"/>
                <a:tab algn="l" pos="1247760"/>
                <a:tab algn="l" pos="1704960"/>
                <a:tab algn="l" pos="2162160"/>
                <a:tab algn="l" pos="2619360"/>
                <a:tab algn="l" pos="3076560"/>
                <a:tab algn="l" pos="3533760"/>
                <a:tab algn="l" pos="3990960"/>
                <a:tab algn="l" pos="4448160"/>
                <a:tab algn="l" pos="4905360"/>
                <a:tab algn="l" pos="5362560"/>
                <a:tab algn="l" pos="5819760"/>
                <a:tab algn="l" pos="6276960"/>
                <a:tab algn="l" pos="6734160"/>
                <a:tab algn="l" pos="7191360"/>
                <a:tab algn="l" pos="7648560"/>
                <a:tab algn="l" pos="8105760"/>
                <a:tab algn="l" pos="8562960"/>
                <a:tab algn="l" pos="9020160"/>
                <a:tab algn="l" pos="9477360"/>
                <a:tab algn="l" pos="9601200"/>
                <a:tab algn="l" pos="10058400"/>
                <a:tab algn="l" pos="1051560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33360" indent="-299880" algn="ctr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tabLst>
                <a:tab algn="l" pos="0"/>
                <a:tab algn="l" pos="333360"/>
                <a:tab algn="l" pos="790560"/>
                <a:tab algn="l" pos="1247760"/>
                <a:tab algn="l" pos="1704960"/>
                <a:tab algn="l" pos="2162160"/>
                <a:tab algn="l" pos="2619360"/>
                <a:tab algn="l" pos="3076560"/>
                <a:tab algn="l" pos="3533760"/>
                <a:tab algn="l" pos="3990960"/>
                <a:tab algn="l" pos="4448160"/>
                <a:tab algn="l" pos="4905360"/>
                <a:tab algn="l" pos="5362560"/>
                <a:tab algn="l" pos="5819760"/>
                <a:tab algn="l" pos="6276960"/>
                <a:tab algn="l" pos="6734160"/>
                <a:tab algn="l" pos="7191360"/>
                <a:tab algn="l" pos="7648560"/>
                <a:tab algn="l" pos="8105760"/>
                <a:tab algn="l" pos="8562960"/>
                <a:tab algn="l" pos="9020160"/>
                <a:tab algn="l" pos="947736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ffffff"/>
                </a:solidFill>
                <a:latin typeface="Times New Roman"/>
                <a:ea typeface="msmincho"/>
              </a:rPr>
              <a:t>Launched 25 years ago </a:t>
            </a:r>
            <a:r>
              <a:rPr b="0" lang="en-GB" sz="1800" spc="-1" strike="noStrike">
                <a:solidFill>
                  <a:srgbClr val="ffffff"/>
                </a:solidFill>
                <a:latin typeface="Arial Unicode MS"/>
                <a:ea typeface="msmincho"/>
              </a:rPr>
              <a:t>23 July 1999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33360" indent="-299880" algn="ctr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tabLst>
                <a:tab algn="l" pos="0"/>
                <a:tab algn="l" pos="333360"/>
                <a:tab algn="l" pos="790560"/>
                <a:tab algn="l" pos="1247760"/>
                <a:tab algn="l" pos="1704960"/>
                <a:tab algn="l" pos="2162160"/>
                <a:tab algn="l" pos="2619360"/>
                <a:tab algn="l" pos="3076560"/>
                <a:tab algn="l" pos="3533760"/>
                <a:tab algn="l" pos="3990960"/>
                <a:tab algn="l" pos="4448160"/>
                <a:tab algn="l" pos="4905360"/>
                <a:tab algn="l" pos="5362560"/>
                <a:tab algn="l" pos="5819760"/>
                <a:tab algn="l" pos="6276960"/>
                <a:tab algn="l" pos="6734160"/>
                <a:tab algn="l" pos="7191360"/>
                <a:tab algn="l" pos="7648560"/>
                <a:tab algn="l" pos="8105760"/>
                <a:tab algn="l" pos="8562960"/>
                <a:tab algn="l" pos="9020160"/>
                <a:tab algn="l" pos="947736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msmincho"/>
              </a:rPr>
              <a:t>A revolution in X-ray astronomy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33360" indent="-299880" algn="ctr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tabLst>
                <a:tab algn="l" pos="0"/>
                <a:tab algn="l" pos="333360"/>
                <a:tab algn="l" pos="790560"/>
                <a:tab algn="l" pos="1247760"/>
                <a:tab algn="l" pos="1704960"/>
                <a:tab algn="l" pos="2162160"/>
                <a:tab algn="l" pos="2619360"/>
                <a:tab algn="l" pos="3076560"/>
                <a:tab algn="l" pos="3533760"/>
                <a:tab algn="l" pos="3990960"/>
                <a:tab algn="l" pos="4448160"/>
                <a:tab algn="l" pos="4905360"/>
                <a:tab algn="l" pos="5362560"/>
                <a:tab algn="l" pos="5819760"/>
                <a:tab algn="l" pos="6276960"/>
                <a:tab algn="l" pos="6734160"/>
                <a:tab algn="l" pos="7191360"/>
                <a:tab algn="l" pos="7648560"/>
                <a:tab algn="l" pos="8105760"/>
                <a:tab algn="l" pos="8562960"/>
                <a:tab algn="l" pos="9020160"/>
                <a:tab algn="l" pos="947736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msmincho"/>
              </a:rPr>
              <a:t>and astronomy in general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33360" indent="-299880" algn="ctr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tabLst>
                <a:tab algn="l" pos="0"/>
                <a:tab algn="l" pos="333360"/>
                <a:tab algn="l" pos="790560"/>
                <a:tab algn="l" pos="1247760"/>
                <a:tab algn="l" pos="1704960"/>
                <a:tab algn="l" pos="2162160"/>
                <a:tab algn="l" pos="2619360"/>
                <a:tab algn="l" pos="3076560"/>
                <a:tab algn="l" pos="3533760"/>
                <a:tab algn="l" pos="3990960"/>
                <a:tab algn="l" pos="4448160"/>
                <a:tab algn="l" pos="4905360"/>
                <a:tab algn="l" pos="5362560"/>
                <a:tab algn="l" pos="5819760"/>
                <a:tab algn="l" pos="6276960"/>
                <a:tab algn="l" pos="6734160"/>
                <a:tab algn="l" pos="7191360"/>
                <a:tab algn="l" pos="7648560"/>
                <a:tab algn="l" pos="8105760"/>
                <a:tab algn="l" pos="8562960"/>
                <a:tab algn="l" pos="9020160"/>
                <a:tab algn="l" pos="947736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msmincho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33360" indent="-299880" algn="ctr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tabLst>
                <a:tab algn="l" pos="0"/>
                <a:tab algn="l" pos="333360"/>
                <a:tab algn="l" pos="790560"/>
                <a:tab algn="l" pos="1247760"/>
                <a:tab algn="l" pos="1704960"/>
                <a:tab algn="l" pos="2162160"/>
                <a:tab algn="l" pos="2619360"/>
                <a:tab algn="l" pos="3076560"/>
                <a:tab algn="l" pos="3533760"/>
                <a:tab algn="l" pos="3990960"/>
                <a:tab algn="l" pos="4448160"/>
                <a:tab algn="l" pos="4905360"/>
                <a:tab algn="l" pos="5362560"/>
                <a:tab algn="l" pos="5819760"/>
                <a:tab algn="l" pos="6276960"/>
                <a:tab algn="l" pos="6734160"/>
                <a:tab algn="l" pos="7191360"/>
                <a:tab algn="l" pos="7648560"/>
                <a:tab algn="l" pos="8105760"/>
                <a:tab algn="l" pos="8562960"/>
                <a:tab algn="l" pos="9020160"/>
                <a:tab algn="l" pos="9477360"/>
                <a:tab algn="l" pos="9601200"/>
                <a:tab algn="l" pos="10058400"/>
                <a:tab algn="l" pos="1051560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2920" y="303120"/>
            <a:ext cx="9072360" cy="873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3600" spc="-1" strike="noStrike">
                <a:solidFill>
                  <a:srgbClr val="ff0000"/>
                </a:solidFill>
                <a:latin typeface="Times New Roman"/>
                <a:ea typeface="msmincho"/>
              </a:rPr>
              <a:t>What is Chandra?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1">
            <a:lum bright="18000"/>
          </a:blip>
          <a:stretch/>
        </p:blipFill>
        <p:spPr>
          <a:xfrm>
            <a:off x="6172200" y="2471760"/>
            <a:ext cx="3611520" cy="2100240"/>
          </a:xfrm>
          <a:prstGeom prst="rect">
            <a:avLst/>
          </a:prstGeom>
          <a:ln w="0">
            <a:noFill/>
          </a:ln>
        </p:spPr>
      </p:pic>
      <p:pic>
        <p:nvPicPr>
          <p:cNvPr id="283" name="" descr=""/>
          <p:cNvPicPr/>
          <p:nvPr/>
        </p:nvPicPr>
        <p:blipFill>
          <a:blip r:embed="rId2"/>
          <a:stretch/>
        </p:blipFill>
        <p:spPr>
          <a:xfrm>
            <a:off x="168120" y="168120"/>
            <a:ext cx="2352960" cy="1062360"/>
          </a:xfrm>
          <a:prstGeom prst="rect">
            <a:avLst/>
          </a:prstGeom>
          <a:ln w="0">
            <a:noFill/>
          </a:ln>
        </p:spPr>
      </p:pic>
      <p:sp>
        <p:nvSpPr>
          <p:cNvPr id="284" name=""/>
          <p:cNvSpPr/>
          <p:nvPr/>
        </p:nvSpPr>
        <p:spPr>
          <a:xfrm>
            <a:off x="506520" y="1455840"/>
            <a:ext cx="9323280" cy="2688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96000"/>
              </a:lnSpc>
              <a:spcBef>
                <a:spcPts val="170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7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msmincho"/>
              </a:rPr>
              <a:t>The greatest X-ray telescope ever built!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7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msmincho"/>
              </a:rPr>
              <a:t>Orbits the Earth to be above the atmosphere (which absorbs X-rays, </a:t>
            </a:r>
            <a:r>
              <a:rPr b="0" i="1" lang="en-GB" sz="1600" spc="-1" strike="noStrike">
                <a:solidFill>
                  <a:srgbClr val="000000"/>
                </a:solidFill>
                <a:latin typeface="Arial"/>
                <a:ea typeface="msmincho"/>
              </a:rPr>
              <a:t>luckily!)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msmincho"/>
              </a:rPr>
              <a:t>Goes 1/3 of the way to the Moon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msmincho"/>
              </a:rPr>
              <a:t>every 64 hours (2 ½ days)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ff0000"/>
                </a:solidFill>
                <a:latin typeface="Arial"/>
                <a:ea typeface="msmincho"/>
              </a:rPr>
              <a:t>Chandra takes superbly sharp images: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ff0000"/>
                </a:solidFill>
                <a:latin typeface="Arial"/>
                <a:ea typeface="msmincho"/>
              </a:rPr>
              <a:t>	</a:t>
            </a:r>
            <a:r>
              <a:rPr b="0" lang="en-GB" sz="1600" spc="-1" strike="noStrike">
                <a:solidFill>
                  <a:srgbClr val="ff0000"/>
                </a:solidFill>
                <a:latin typeface="Arial"/>
                <a:ea typeface="msmincho"/>
              </a:rPr>
              <a:t>with good spectral resolution (colors) too!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3">
            <a:lum bright="-6000"/>
          </a:blip>
          <a:stretch/>
        </p:blipFill>
        <p:spPr>
          <a:xfrm>
            <a:off x="336600" y="4703760"/>
            <a:ext cx="3217680" cy="2365200"/>
          </a:xfrm>
          <a:prstGeom prst="rect">
            <a:avLst/>
          </a:prstGeom>
          <a:ln w="0">
            <a:noFill/>
          </a:ln>
        </p:spPr>
      </p:pic>
      <p:sp>
        <p:nvSpPr>
          <p:cNvPr id="286" name=""/>
          <p:cNvSpPr/>
          <p:nvPr/>
        </p:nvSpPr>
        <p:spPr>
          <a:xfrm>
            <a:off x="3527280" y="4703760"/>
            <a:ext cx="6272280" cy="2354400"/>
          </a:xfrm>
          <a:custGeom>
            <a:avLst/>
            <a:gdLst/>
            <a:ahLst/>
            <a:rect l="l" t="t" r="r" b="b"/>
            <a:pathLst>
              <a:path w="57538" h="21600">
                <a:moveTo>
                  <a:pt x="16" y="0"/>
                </a:moveTo>
                <a:arcTo wR="16" hR="16" stAng="16200000" swAng="-5400000"/>
                <a:lnTo>
                  <a:pt x="0" y="21584"/>
                </a:lnTo>
                <a:arcTo wR="16" hR="16" stAng="10800000" swAng="-5400000"/>
                <a:lnTo>
                  <a:pt x="57522" y="21600"/>
                </a:lnTo>
                <a:arcTo wR="35922" hR="16" stAng="5400000" swAng="5400000"/>
                <a:lnTo>
                  <a:pt x="21600" y="16"/>
                </a:lnTo>
                <a:arcTo wR="35922" hR="16" stAng="10800000" swAng="5400000"/>
                <a:close/>
              </a:path>
            </a:pathLst>
          </a:custGeom>
          <a:solidFill>
            <a:srgbClr val="000000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87" name="" descr=""/>
          <p:cNvPicPr/>
          <p:nvPr/>
        </p:nvPicPr>
        <p:blipFill>
          <a:blip r:embed="rId4"/>
          <a:stretch/>
        </p:blipFill>
        <p:spPr>
          <a:xfrm>
            <a:off x="9331200" y="5880240"/>
            <a:ext cx="330480" cy="226800"/>
          </a:xfrm>
          <a:prstGeom prst="rect">
            <a:avLst/>
          </a:prstGeom>
          <a:ln w="0"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1260360" y="252000"/>
            <a:ext cx="8568000" cy="92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3600" spc="-1" strike="noStrike">
                <a:solidFill>
                  <a:srgbClr val="ff0000"/>
                </a:solidFill>
                <a:latin typeface="Times New Roman"/>
                <a:ea typeface="msmincho"/>
              </a:rPr>
              <a:t>X-ray Telescopes are different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" descr=""/>
          <p:cNvPicPr/>
          <p:nvPr/>
        </p:nvPicPr>
        <p:blipFill>
          <a:blip r:embed="rId1"/>
          <a:stretch/>
        </p:blipFill>
        <p:spPr>
          <a:xfrm>
            <a:off x="587520" y="5060880"/>
            <a:ext cx="5775120" cy="2498760"/>
          </a:xfrm>
          <a:prstGeom prst="rect">
            <a:avLst/>
          </a:prstGeom>
          <a:ln w="0">
            <a:noFill/>
          </a:ln>
        </p:spPr>
      </p:pic>
      <p:sp>
        <p:nvSpPr>
          <p:cNvPr id="290" name=""/>
          <p:cNvSpPr/>
          <p:nvPr/>
        </p:nvSpPr>
        <p:spPr>
          <a:xfrm>
            <a:off x="755640" y="1344600"/>
            <a:ext cx="8567640" cy="273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145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msmincho"/>
              </a:rPr>
              <a:t>Chandra’s mirrors are almost cylinders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X-rays don’t reflect off a normal mirror – they get absorbed.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Only by striking a mirror at a glancing angle, about 1</a:t>
            </a:r>
            <a:r>
              <a:rPr b="0" lang="en-GB" sz="2000" spc="-1" strike="noStrike" baseline="30000">
                <a:solidFill>
                  <a:srgbClr val="000000"/>
                </a:solidFill>
                <a:latin typeface="Arial"/>
                <a:ea typeface="msmincho"/>
              </a:rPr>
              <a:t>o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do X-rays reflect.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Then they act like visible light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and can be focused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1" name="" descr=""/>
          <p:cNvPicPr/>
          <p:nvPr/>
        </p:nvPicPr>
        <p:blipFill>
          <a:blip r:embed="rId2"/>
          <a:stretch/>
        </p:blipFill>
        <p:spPr>
          <a:xfrm>
            <a:off x="4788000" y="2940120"/>
            <a:ext cx="4900680" cy="3038400"/>
          </a:xfrm>
          <a:prstGeom prst="rect">
            <a:avLst/>
          </a:prstGeom>
          <a:ln w="0">
            <a:noFill/>
          </a:ln>
        </p:spPr>
      </p:pic>
      <p:pic>
        <p:nvPicPr>
          <p:cNvPr id="292" name="" descr=""/>
          <p:cNvPicPr/>
          <p:nvPr/>
        </p:nvPicPr>
        <p:blipFill>
          <a:blip r:embed="rId3"/>
          <a:stretch/>
        </p:blipFill>
        <p:spPr>
          <a:xfrm>
            <a:off x="168120" y="168120"/>
            <a:ext cx="2100240" cy="949320"/>
          </a:xfrm>
          <a:prstGeom prst="rect">
            <a:avLst/>
          </a:prstGeom>
          <a:ln w="0">
            <a:noFill/>
          </a:ln>
        </p:spPr>
      </p:pic>
      <p:sp>
        <p:nvSpPr>
          <p:cNvPr id="293" name=""/>
          <p:cNvSpPr/>
          <p:nvPr/>
        </p:nvSpPr>
        <p:spPr>
          <a:xfrm>
            <a:off x="4451400" y="7056360"/>
            <a:ext cx="5459400" cy="38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0000"/>
                </a:solidFill>
                <a:latin typeface="Arial"/>
                <a:ea typeface="msmincho"/>
              </a:rPr>
              <a:t>This makes for very long telescopes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091880" y="302760"/>
            <a:ext cx="8483400" cy="1041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3600" spc="-1" strike="noStrike">
                <a:solidFill>
                  <a:srgbClr val="ff0000"/>
                </a:solidFill>
                <a:latin typeface="Times New Roman"/>
                <a:ea typeface="msmincho"/>
              </a:rPr>
              <a:t>The Chandra spacecraft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" descr=""/>
          <p:cNvPicPr/>
          <p:nvPr/>
        </p:nvPicPr>
        <p:blipFill>
          <a:blip r:embed="rId1"/>
          <a:stretch/>
        </p:blipFill>
        <p:spPr>
          <a:xfrm>
            <a:off x="503280" y="2351160"/>
            <a:ext cx="4451400" cy="2805120"/>
          </a:xfrm>
          <a:prstGeom prst="rect">
            <a:avLst/>
          </a:prstGeom>
          <a:ln w="0">
            <a:noFill/>
          </a:ln>
        </p:spPr>
      </p:pic>
      <p:pic>
        <p:nvPicPr>
          <p:cNvPr id="296" name="" descr=""/>
          <p:cNvPicPr/>
          <p:nvPr/>
        </p:nvPicPr>
        <p:blipFill>
          <a:blip r:embed="rId2">
            <a:lum bright="12000"/>
          </a:blip>
          <a:stretch/>
        </p:blipFill>
        <p:spPr>
          <a:xfrm>
            <a:off x="5543640" y="2351160"/>
            <a:ext cx="4200480" cy="2716200"/>
          </a:xfrm>
          <a:prstGeom prst="rect">
            <a:avLst/>
          </a:prstGeom>
          <a:ln w="0">
            <a:noFill/>
          </a:ln>
        </p:spPr>
      </p:pic>
      <p:sp>
        <p:nvSpPr>
          <p:cNvPr id="297" name=""/>
          <p:cNvSpPr/>
          <p:nvPr/>
        </p:nvSpPr>
        <p:spPr>
          <a:xfrm>
            <a:off x="336600" y="1344600"/>
            <a:ext cx="9575640" cy="38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96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10 meters (32 ½ ft) from mirror to detector, 1.2 meters (4ft) across mirror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"/>
          <p:cNvSpPr/>
          <p:nvPr/>
        </p:nvSpPr>
        <p:spPr>
          <a:xfrm>
            <a:off x="419040" y="5796000"/>
            <a:ext cx="8988480" cy="38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96000"/>
              </a:lnSpc>
              <a:spcBef>
                <a:spcPts val="1199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0000"/>
                </a:solidFill>
                <a:latin typeface="Arial"/>
                <a:ea typeface="msmincho"/>
              </a:rPr>
              <a:t>…</a:t>
            </a:r>
            <a:r>
              <a:rPr b="0" lang="en-GB" sz="2000" spc="-1" strike="noStrike">
                <a:solidFill>
                  <a:srgbClr val="ff0000"/>
                </a:solidFill>
                <a:latin typeface="Arial"/>
                <a:ea typeface="msmincho"/>
              </a:rPr>
              <a:t>but focuses X-rays onto a spot only 25 microns across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841320" y="1554120"/>
            <a:ext cx="7662960" cy="6095880"/>
          </a:xfrm>
          <a:prstGeom prst="rect">
            <a:avLst/>
          </a:prstGeom>
          <a:ln w="0">
            <a:noFill/>
          </a:ln>
        </p:spPr>
      </p:pic>
      <p:sp>
        <p:nvSpPr>
          <p:cNvPr id="300" name=""/>
          <p:cNvSpPr/>
          <p:nvPr/>
        </p:nvSpPr>
        <p:spPr>
          <a:xfrm>
            <a:off x="639720" y="274680"/>
            <a:ext cx="9439200" cy="112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Main camera is ACIS  - Advanced CCD Imaging Spectrometer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10 megapixel X-ray CCD camera with 0.5” spatial resolution (24 micron pixels)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Each 1 megapixel chip has 7 arcmin field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1096920" y="1641600"/>
            <a:ext cx="7205760" cy="5765760"/>
          </a:xfrm>
          <a:prstGeom prst="rect">
            <a:avLst/>
          </a:prstGeom>
          <a:ln w="0">
            <a:noFill/>
          </a:ln>
        </p:spPr>
      </p:pic>
      <p:sp>
        <p:nvSpPr>
          <p:cNvPr id="302" name=""/>
          <p:cNvSpPr/>
          <p:nvPr/>
        </p:nvSpPr>
        <p:spPr>
          <a:xfrm>
            <a:off x="639720" y="92160"/>
            <a:ext cx="8961480" cy="112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also carries transmission gratings which can disperse the X-ray light to make spectra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They are swung into the optical path when needed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" descr=""/>
          <p:cNvPicPr/>
          <p:nvPr/>
        </p:nvPicPr>
        <p:blipFill>
          <a:blip r:embed="rId1"/>
          <a:stretch/>
        </p:blipFill>
        <p:spPr>
          <a:xfrm>
            <a:off x="4049640" y="5303880"/>
            <a:ext cx="3997440" cy="1420920"/>
          </a:xfrm>
          <a:prstGeom prst="rect">
            <a:avLst/>
          </a:prstGeom>
          <a:ln w="0">
            <a:noFill/>
          </a:ln>
        </p:spPr>
      </p:pic>
      <p:pic>
        <p:nvPicPr>
          <p:cNvPr id="304" name="" descr=""/>
          <p:cNvPicPr/>
          <p:nvPr/>
        </p:nvPicPr>
        <p:blipFill>
          <a:blip r:embed="rId2"/>
          <a:stretch/>
        </p:blipFill>
        <p:spPr>
          <a:xfrm>
            <a:off x="1789200" y="5029200"/>
            <a:ext cx="2325600" cy="1587600"/>
          </a:xfrm>
          <a:prstGeom prst="rect">
            <a:avLst/>
          </a:prstGeom>
          <a:ln w="0">
            <a:noFill/>
          </a:ln>
        </p:spPr>
      </p:pic>
      <p:pic>
        <p:nvPicPr>
          <p:cNvPr id="305" name="" descr=""/>
          <p:cNvPicPr/>
          <p:nvPr/>
        </p:nvPicPr>
        <p:blipFill>
          <a:blip r:embed="rId3"/>
          <a:stretch/>
        </p:blipFill>
        <p:spPr>
          <a:xfrm>
            <a:off x="3699000" y="6400800"/>
            <a:ext cx="873000" cy="1157400"/>
          </a:xfrm>
          <a:prstGeom prst="rect">
            <a:avLst/>
          </a:prstGeom>
          <a:ln w="0">
            <a:noFill/>
          </a:ln>
        </p:spPr>
      </p:pic>
      <p:pic>
        <p:nvPicPr>
          <p:cNvPr id="306" name="" descr=""/>
          <p:cNvPicPr/>
          <p:nvPr/>
        </p:nvPicPr>
        <p:blipFill>
          <a:blip r:embed="rId4"/>
          <a:stretch/>
        </p:blipFill>
        <p:spPr>
          <a:xfrm>
            <a:off x="685800" y="5486400"/>
            <a:ext cx="992160" cy="981000"/>
          </a:xfrm>
          <a:prstGeom prst="rect">
            <a:avLst/>
          </a:prstGeom>
          <a:ln w="0">
            <a:noFill/>
          </a:ln>
        </p:spPr>
      </p:pic>
      <p:sp>
        <p:nvSpPr>
          <p:cNvPr id="307" name=""/>
          <p:cNvSpPr/>
          <p:nvPr/>
        </p:nvSpPr>
        <p:spPr>
          <a:xfrm>
            <a:off x="685800" y="6705720"/>
            <a:ext cx="3429000" cy="85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science center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Smithsonian Observatory, at Harvard (Cambridge, MA)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"/>
          <p:cNvSpPr/>
          <p:nvPr/>
        </p:nvSpPr>
        <p:spPr>
          <a:xfrm>
            <a:off x="4572000" y="6858000"/>
            <a:ext cx="3429000" cy="60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mission control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Burlington, MA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9" name="" descr=""/>
          <p:cNvPicPr/>
          <p:nvPr/>
        </p:nvPicPr>
        <p:blipFill>
          <a:blip r:embed="rId5"/>
          <a:stretch/>
        </p:blipFill>
        <p:spPr>
          <a:xfrm>
            <a:off x="0" y="0"/>
            <a:ext cx="5334120" cy="4267080"/>
          </a:xfrm>
          <a:prstGeom prst="rect">
            <a:avLst/>
          </a:prstGeom>
          <a:ln w="0">
            <a:noFill/>
          </a:ln>
        </p:spPr>
      </p:pic>
      <p:pic>
        <p:nvPicPr>
          <p:cNvPr id="310" name="" descr=""/>
          <p:cNvPicPr/>
          <p:nvPr/>
        </p:nvPicPr>
        <p:blipFill>
          <a:blip r:embed="rId6"/>
          <a:stretch/>
        </p:blipFill>
        <p:spPr>
          <a:xfrm>
            <a:off x="5257800" y="228600"/>
            <a:ext cx="4460760" cy="3195720"/>
          </a:xfrm>
          <a:prstGeom prst="rect">
            <a:avLst/>
          </a:prstGeom>
          <a:ln w="0">
            <a:noFill/>
          </a:ln>
        </p:spPr>
      </p:pic>
      <p:pic>
        <p:nvPicPr>
          <p:cNvPr id="311" name="" descr=""/>
          <p:cNvPicPr/>
          <p:nvPr/>
        </p:nvPicPr>
        <p:blipFill>
          <a:blip r:embed="rId7"/>
          <a:stretch/>
        </p:blipFill>
        <p:spPr>
          <a:xfrm>
            <a:off x="3301920" y="2390760"/>
            <a:ext cx="3327480" cy="2638440"/>
          </a:xfrm>
          <a:prstGeom prst="rect">
            <a:avLst/>
          </a:prstGeom>
          <a:ln w="0">
            <a:noFill/>
          </a:ln>
        </p:spPr>
      </p:pic>
      <p:pic>
        <p:nvPicPr>
          <p:cNvPr id="312" name="" descr=""/>
          <p:cNvPicPr/>
          <p:nvPr/>
        </p:nvPicPr>
        <p:blipFill>
          <a:blip r:embed="rId8"/>
          <a:stretch/>
        </p:blipFill>
        <p:spPr>
          <a:xfrm>
            <a:off x="7219800" y="3138480"/>
            <a:ext cx="2860920" cy="1890720"/>
          </a:xfrm>
          <a:prstGeom prst="rect">
            <a:avLst/>
          </a:prstGeom>
          <a:ln w="0">
            <a:noFill/>
          </a:ln>
        </p:spPr>
      </p:pic>
      <p:sp>
        <p:nvSpPr>
          <p:cNvPr id="313" name=""/>
          <p:cNvSpPr/>
          <p:nvPr/>
        </p:nvSpPr>
        <p:spPr>
          <a:xfrm>
            <a:off x="7794720" y="4946760"/>
            <a:ext cx="2286000" cy="76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DSN control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at Jet Propulsion Lab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Pasadena, CA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" descr=""/>
          <p:cNvPicPr/>
          <p:nvPr/>
        </p:nvPicPr>
        <p:blipFill>
          <a:blip r:embed="rId9"/>
          <a:stretch/>
        </p:blipFill>
        <p:spPr>
          <a:xfrm>
            <a:off x="7315200" y="5943600"/>
            <a:ext cx="2681280" cy="1508040"/>
          </a:xfrm>
          <a:prstGeom prst="rect">
            <a:avLst/>
          </a:prstGeom>
          <a:ln w="0"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2286000" y="0"/>
            <a:ext cx="4309920" cy="2971800"/>
          </a:xfrm>
          <a:prstGeom prst="rect">
            <a:avLst/>
          </a:prstGeom>
          <a:ln w="0">
            <a:noFill/>
          </a:ln>
        </p:spPr>
      </p:pic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6307200" y="2308320"/>
            <a:ext cx="3773520" cy="5251320"/>
          </a:xfrm>
          <a:prstGeom prst="rect">
            <a:avLst/>
          </a:prstGeom>
          <a:ln w="0">
            <a:noFill/>
          </a:ln>
        </p:spPr>
      </p:pic>
      <p:pic>
        <p:nvPicPr>
          <p:cNvPr id="317" name="" descr=""/>
          <p:cNvPicPr/>
          <p:nvPr/>
        </p:nvPicPr>
        <p:blipFill>
          <a:blip r:embed="rId3"/>
          <a:stretch/>
        </p:blipFill>
        <p:spPr>
          <a:xfrm>
            <a:off x="0" y="2116080"/>
            <a:ext cx="3684600" cy="5427720"/>
          </a:xfrm>
          <a:prstGeom prst="rect">
            <a:avLst/>
          </a:prstGeom>
          <a:ln w="0"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985680" y="49320"/>
            <a:ext cx="815832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" descr=""/>
          <p:cNvPicPr/>
          <p:nvPr/>
        </p:nvPicPr>
        <p:blipFill>
          <a:blip r:embed="rId1"/>
          <a:stretch/>
        </p:blipFill>
        <p:spPr>
          <a:xfrm>
            <a:off x="833400" y="49320"/>
            <a:ext cx="846144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3429000" y="2057400"/>
            <a:ext cx="4133880" cy="4422600"/>
          </a:xfrm>
          <a:prstGeom prst="rect">
            <a:avLst/>
          </a:prstGeom>
          <a:ln w="0">
            <a:noFill/>
          </a:ln>
        </p:spPr>
      </p:pic>
      <p:sp>
        <p:nvSpPr>
          <p:cNvPr id="192" name=""/>
          <p:cNvSpPr/>
          <p:nvPr/>
        </p:nvSpPr>
        <p:spPr>
          <a:xfrm>
            <a:off x="685800" y="457200"/>
            <a:ext cx="8001000" cy="136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In 1572, Danish astronomer Tycho Brahe recorded a 'new star' in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constellation Cassiopeia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It was visible to the naked eye until 1574, slowly fading from view..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365040" y="14400"/>
            <a:ext cx="5668920" cy="7559640"/>
          </a:xfrm>
          <a:prstGeom prst="rect">
            <a:avLst/>
          </a:prstGeom>
          <a:ln w="0">
            <a:noFill/>
          </a:ln>
        </p:spPr>
      </p:pic>
      <p:sp>
        <p:nvSpPr>
          <p:cNvPr id="321" name=""/>
          <p:cNvSpPr/>
          <p:nvPr/>
        </p:nvSpPr>
        <p:spPr>
          <a:xfrm>
            <a:off x="6583320" y="365040"/>
            <a:ext cx="2378160" cy="138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Meanwhile: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December 1999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Kourou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731880" y="457200"/>
            <a:ext cx="8229600" cy="6095880"/>
          </a:xfrm>
          <a:prstGeom prst="rect">
            <a:avLst/>
          </a:prstGeom>
          <a:ln w="0">
            <a:noFill/>
          </a:ln>
        </p:spPr>
      </p:pic>
      <p:sp>
        <p:nvSpPr>
          <p:cNvPr id="323" name=""/>
          <p:cNvSpPr/>
          <p:nvPr/>
        </p:nvSpPr>
        <p:spPr>
          <a:xfrm>
            <a:off x="1279440" y="6765840"/>
            <a:ext cx="76802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XMM-Newton:  the European X-ray observatory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" descr=""/>
          <p:cNvPicPr/>
          <p:nvPr/>
        </p:nvPicPr>
        <p:blipFill>
          <a:blip r:embed="rId1"/>
          <a:stretch/>
        </p:blipFill>
        <p:spPr>
          <a:xfrm>
            <a:off x="182520" y="3840120"/>
            <a:ext cx="5149800" cy="3475080"/>
          </a:xfrm>
          <a:prstGeom prst="rect">
            <a:avLst/>
          </a:prstGeom>
          <a:ln w="0">
            <a:noFill/>
          </a:ln>
        </p:spPr>
      </p:pic>
      <p:pic>
        <p:nvPicPr>
          <p:cNvPr id="325" name="" descr=""/>
          <p:cNvPicPr/>
          <p:nvPr/>
        </p:nvPicPr>
        <p:blipFill>
          <a:blip r:embed="rId2"/>
          <a:stretch/>
        </p:blipFill>
        <p:spPr>
          <a:xfrm>
            <a:off x="6141960" y="3763800"/>
            <a:ext cx="3459240" cy="3459240"/>
          </a:xfrm>
          <a:prstGeom prst="rect">
            <a:avLst/>
          </a:prstGeom>
          <a:ln w="0">
            <a:noFill/>
          </a:ln>
        </p:spPr>
      </p:pic>
      <p:sp>
        <p:nvSpPr>
          <p:cNvPr id="326" name=""/>
          <p:cNvSpPr/>
          <p:nvPr/>
        </p:nvSpPr>
        <p:spPr>
          <a:xfrm>
            <a:off x="1006560" y="3382920"/>
            <a:ext cx="329256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Galaxy M101 (Chandra)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"/>
          <p:cNvSpPr/>
          <p:nvPr/>
        </p:nvSpPr>
        <p:spPr>
          <a:xfrm>
            <a:off x="6218280" y="3292560"/>
            <a:ext cx="33829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Galaxy M101 (XMM)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"/>
          <p:cNvSpPr/>
          <p:nvPr/>
        </p:nvSpPr>
        <p:spPr>
          <a:xfrm>
            <a:off x="639720" y="274680"/>
            <a:ext cx="8047080" cy="291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versus XMM: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Chandra:   sharper images,  fainter sources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XMM: more sensitive for bright sources, bigger field of view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two spacecraft are nicely complementary!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Eff.Area       Angular res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     440 cm2          0.5”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XMM           4650 cm2        15”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949320" y="690480"/>
            <a:ext cx="8229600" cy="6220080"/>
          </a:xfrm>
          <a:prstGeom prst="rect">
            <a:avLst/>
          </a:prstGeom>
          <a:ln w="0">
            <a:noFill/>
          </a:ln>
        </p:spPr>
      </p:pic>
      <p:sp>
        <p:nvSpPr>
          <p:cNvPr id="330" name=""/>
          <p:cNvSpPr/>
          <p:nvPr/>
        </p:nvSpPr>
        <p:spPr>
          <a:xfrm>
            <a:off x="1600200" y="7086600"/>
            <a:ext cx="4114800" cy="60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NGC 281 star cluster – infrared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10000 light years away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"/>
          <p:cNvSpPr/>
          <p:nvPr/>
        </p:nvSpPr>
        <p:spPr>
          <a:xfrm>
            <a:off x="457200" y="112680"/>
            <a:ext cx="61722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Milky Way galaxy: star cluster (infrared)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" descr=""/>
          <p:cNvPicPr/>
          <p:nvPr/>
        </p:nvPicPr>
        <p:blipFill>
          <a:blip r:embed="rId1"/>
          <a:stretch/>
        </p:blipFill>
        <p:spPr>
          <a:xfrm>
            <a:off x="228600" y="649440"/>
            <a:ext cx="9609120" cy="7122960"/>
          </a:xfrm>
          <a:prstGeom prst="rect">
            <a:avLst/>
          </a:prstGeom>
          <a:ln w="0">
            <a:noFill/>
          </a:ln>
        </p:spPr>
      </p:pic>
      <p:sp>
        <p:nvSpPr>
          <p:cNvPr id="333" name=""/>
          <p:cNvSpPr/>
          <p:nvPr/>
        </p:nvSpPr>
        <p:spPr>
          <a:xfrm>
            <a:off x="457200" y="112680"/>
            <a:ext cx="61722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Milky Way galaxy: star cluster (X-ray)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" descr=""/>
          <p:cNvPicPr/>
          <p:nvPr/>
        </p:nvPicPr>
        <p:blipFill>
          <a:blip r:embed="rId1"/>
          <a:stretch/>
        </p:blipFill>
        <p:spPr>
          <a:xfrm>
            <a:off x="949320" y="690480"/>
            <a:ext cx="8229600" cy="6220080"/>
          </a:xfrm>
          <a:prstGeom prst="rect">
            <a:avLst/>
          </a:prstGeom>
          <a:ln w="0">
            <a:noFill/>
          </a:ln>
        </p:spPr>
      </p:pic>
      <p:sp>
        <p:nvSpPr>
          <p:cNvPr id="335" name=""/>
          <p:cNvSpPr/>
          <p:nvPr/>
        </p:nvSpPr>
        <p:spPr>
          <a:xfrm>
            <a:off x="457200" y="112680"/>
            <a:ext cx="61722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Milky Way galaxy: star cluster (infrared +X-ray)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"/>
          <p:cNvSpPr/>
          <p:nvPr/>
        </p:nvSpPr>
        <p:spPr>
          <a:xfrm>
            <a:off x="1600200" y="6959520"/>
            <a:ext cx="43434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NGC 281  (Scott Wolk, SAO)   9500 years away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25560" y="171360"/>
            <a:ext cx="10078920" cy="7256520"/>
          </a:xfrm>
          <a:prstGeom prst="rect">
            <a:avLst/>
          </a:prstGeom>
          <a:ln w="0"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" descr=""/>
          <p:cNvPicPr/>
          <p:nvPr/>
        </p:nvPicPr>
        <p:blipFill>
          <a:blip r:embed="rId1"/>
          <a:stretch/>
        </p:blipFill>
        <p:spPr>
          <a:xfrm>
            <a:off x="1492200" y="942840"/>
            <a:ext cx="7143840" cy="5715000"/>
          </a:xfrm>
          <a:prstGeom prst="rect">
            <a:avLst/>
          </a:prstGeom>
          <a:ln w="0">
            <a:noFill/>
          </a:ln>
        </p:spPr>
      </p:pic>
      <p:sp>
        <p:nvSpPr>
          <p:cNvPr id="339" name=""/>
          <p:cNvSpPr/>
          <p:nvPr/>
        </p:nvSpPr>
        <p:spPr>
          <a:xfrm>
            <a:off x="228600" y="0"/>
            <a:ext cx="54864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Milky Way galaxy: Supernova remmant (X-ray)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"/>
          <p:cNvSpPr/>
          <p:nvPr/>
        </p:nvSpPr>
        <p:spPr>
          <a:xfrm>
            <a:off x="228600" y="0"/>
            <a:ext cx="54864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Milky Way galaxy: Supernova remmant (X-ray)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" descr=""/>
          <p:cNvPicPr/>
          <p:nvPr/>
        </p:nvPicPr>
        <p:blipFill>
          <a:blip r:embed="rId1"/>
          <a:stretch/>
        </p:blipFill>
        <p:spPr>
          <a:xfrm>
            <a:off x="1398600" y="135000"/>
            <a:ext cx="7315200" cy="7315200"/>
          </a:xfrm>
          <a:prstGeom prst="rect">
            <a:avLst/>
          </a:prstGeom>
          <a:ln w="0">
            <a:noFill/>
          </a:ln>
        </p:spPr>
      </p:pic>
      <p:sp>
        <p:nvSpPr>
          <p:cNvPr id="342" name=""/>
          <p:cNvSpPr/>
          <p:nvPr/>
        </p:nvSpPr>
        <p:spPr>
          <a:xfrm>
            <a:off x="0" y="5748480"/>
            <a:ext cx="1143000" cy="855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1 hour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with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503280" y="302760"/>
            <a:ext cx="906624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  <a:ea typeface="msmincho"/>
              </a:rPr>
              <a:t>Cas A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msmincho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msmincho"/>
              </a:rPr>
              <a:t>with Chandra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msmincho"/>
              </a:rPr>
              <a:t>(Una Hwang)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228240" y="501120"/>
            <a:ext cx="3854520" cy="498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303120" indent="-303120">
              <a:lnSpc>
                <a:spcPct val="96000"/>
              </a:lnSpc>
              <a:spcBef>
                <a:spcPts val="751"/>
              </a:spcBef>
              <a:spcAft>
                <a:spcPts val="11"/>
              </a:spcAft>
              <a:buClr>
                <a:srgbClr val="000000"/>
              </a:buClr>
              <a:buFont typeface="Arial"/>
              <a:buChar char="•"/>
              <a:tabLst>
                <a:tab algn="l" pos="303120"/>
                <a:tab algn="l" pos="415800"/>
                <a:tab algn="l" pos="873000"/>
                <a:tab algn="l" pos="1330200"/>
                <a:tab algn="l" pos="1787400"/>
                <a:tab algn="l" pos="2244600"/>
                <a:tab algn="l" pos="2701800"/>
                <a:tab algn="l" pos="3159000"/>
                <a:tab algn="l" pos="3616200"/>
                <a:tab algn="l" pos="4073400"/>
                <a:tab algn="l" pos="4530600"/>
                <a:tab algn="l" pos="4987800"/>
                <a:tab algn="l" pos="5445000"/>
                <a:tab algn="l" pos="5902200"/>
                <a:tab algn="l" pos="6359400"/>
                <a:tab algn="l" pos="6816600"/>
                <a:tab algn="l" pos="7273800"/>
                <a:tab algn="l" pos="7731000"/>
                <a:tab algn="l" pos="8188200"/>
                <a:tab algn="l" pos="8645400"/>
                <a:tab algn="l" pos="91026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1 megasecond (11 days)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303120" indent="-303120">
              <a:lnSpc>
                <a:spcPct val="100000"/>
              </a:lnSpc>
              <a:spcBef>
                <a:spcPts val="751"/>
              </a:spcBef>
              <a:spcAft>
                <a:spcPts val="11"/>
              </a:spcAft>
              <a:buClr>
                <a:srgbClr val="000000"/>
              </a:buClr>
              <a:buFont typeface="Arial"/>
              <a:buChar char="•"/>
              <a:tabLst>
                <a:tab algn="l" pos="303120"/>
                <a:tab algn="l" pos="415800"/>
                <a:tab algn="l" pos="873000"/>
                <a:tab algn="l" pos="1330200"/>
                <a:tab algn="l" pos="1787400"/>
                <a:tab algn="l" pos="2244600"/>
                <a:tab algn="l" pos="2701800"/>
                <a:tab algn="l" pos="3159000"/>
                <a:tab algn="l" pos="3616200"/>
                <a:tab algn="l" pos="4073400"/>
                <a:tab algn="l" pos="4530600"/>
                <a:tab algn="l" pos="4987800"/>
                <a:tab algn="l" pos="5445000"/>
                <a:tab algn="l" pos="5902200"/>
                <a:tab algn="l" pos="6359400"/>
                <a:tab algn="l" pos="6816600"/>
                <a:tab algn="l" pos="7273800"/>
                <a:tab algn="l" pos="7731000"/>
                <a:tab algn="l" pos="8188200"/>
                <a:tab algn="l" pos="8645400"/>
                <a:tab algn="l" pos="91026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Blue: Iron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303120" indent="-303120">
              <a:lnSpc>
                <a:spcPct val="100000"/>
              </a:lnSpc>
              <a:spcBef>
                <a:spcPts val="751"/>
              </a:spcBef>
              <a:spcAft>
                <a:spcPts val="11"/>
              </a:spcAft>
              <a:buClr>
                <a:srgbClr val="000000"/>
              </a:buClr>
              <a:buFont typeface="Arial"/>
              <a:buChar char="•"/>
              <a:tabLst>
                <a:tab algn="l" pos="303120"/>
                <a:tab algn="l" pos="415800"/>
                <a:tab algn="l" pos="873000"/>
                <a:tab algn="l" pos="1330200"/>
                <a:tab algn="l" pos="1787400"/>
                <a:tab algn="l" pos="2244600"/>
                <a:tab algn="l" pos="2701800"/>
                <a:tab algn="l" pos="3159000"/>
                <a:tab algn="l" pos="3616200"/>
                <a:tab algn="l" pos="4073400"/>
                <a:tab algn="l" pos="4530600"/>
                <a:tab algn="l" pos="4987800"/>
                <a:tab algn="l" pos="5445000"/>
                <a:tab algn="l" pos="5902200"/>
                <a:tab algn="l" pos="6359400"/>
                <a:tab algn="l" pos="6816600"/>
                <a:tab algn="l" pos="7273800"/>
                <a:tab algn="l" pos="7731000"/>
                <a:tab algn="l" pos="8188200"/>
                <a:tab algn="l" pos="8645400"/>
                <a:tab algn="l" pos="91026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Red: Silicon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303120" indent="-303120">
              <a:lnSpc>
                <a:spcPct val="100000"/>
              </a:lnSpc>
              <a:spcBef>
                <a:spcPts val="751"/>
              </a:spcBef>
              <a:spcAft>
                <a:spcPts val="11"/>
              </a:spcAft>
              <a:buClr>
                <a:srgbClr val="000000"/>
              </a:buClr>
              <a:buFont typeface="Arial"/>
              <a:buChar char="•"/>
              <a:tabLst>
                <a:tab algn="l" pos="303120"/>
                <a:tab algn="l" pos="415800"/>
                <a:tab algn="l" pos="873000"/>
                <a:tab algn="l" pos="1330200"/>
                <a:tab algn="l" pos="1787400"/>
                <a:tab algn="l" pos="2244600"/>
                <a:tab algn="l" pos="2701800"/>
                <a:tab algn="l" pos="3159000"/>
                <a:tab algn="l" pos="3616200"/>
                <a:tab algn="l" pos="4073400"/>
                <a:tab algn="l" pos="4530600"/>
                <a:tab algn="l" pos="4987800"/>
                <a:tab algn="l" pos="5445000"/>
                <a:tab algn="l" pos="5902200"/>
                <a:tab algn="l" pos="6359400"/>
                <a:tab algn="l" pos="6816600"/>
                <a:tab algn="l" pos="7273800"/>
                <a:tab algn="l" pos="7731000"/>
                <a:tab algn="l" pos="8188200"/>
                <a:tab algn="l" pos="8645400"/>
                <a:tab algn="l" pos="91026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Green: outer shock wave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" descr=""/>
          <p:cNvPicPr/>
          <p:nvPr/>
        </p:nvPicPr>
        <p:blipFill>
          <a:blip r:embed="rId1"/>
          <a:stretch/>
        </p:blipFill>
        <p:spPr>
          <a:xfrm>
            <a:off x="2813040" y="1143000"/>
            <a:ext cx="6102360" cy="6400800"/>
          </a:xfrm>
          <a:prstGeom prst="rect">
            <a:avLst/>
          </a:prstGeom>
          <a:ln w="0">
            <a:noFill/>
          </a:ln>
        </p:spPr>
      </p:pic>
      <p:sp>
        <p:nvSpPr>
          <p:cNvPr id="346" name=""/>
          <p:cNvSpPr/>
          <p:nvPr/>
        </p:nvSpPr>
        <p:spPr>
          <a:xfrm>
            <a:off x="0" y="4572000"/>
            <a:ext cx="11201400" cy="205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  <a:tab algn="l" pos="109728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11000 light years away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  <a:tab algn="l" pos="1097280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  <a:tab algn="l" pos="109728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16 light years across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"/>
          <p:cNvSpPr/>
          <p:nvPr/>
        </p:nvSpPr>
        <p:spPr>
          <a:xfrm>
            <a:off x="228600" y="0"/>
            <a:ext cx="54864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Milky Way galaxy: Supernova remmant (X-ray)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228600" y="0"/>
            <a:ext cx="914400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" descr=""/>
          <p:cNvPicPr/>
          <p:nvPr/>
        </p:nvPicPr>
        <p:blipFill>
          <a:blip r:embed="rId1"/>
          <a:stretch/>
        </p:blipFill>
        <p:spPr>
          <a:xfrm>
            <a:off x="914400" y="457200"/>
            <a:ext cx="8229600" cy="6172200"/>
          </a:xfrm>
          <a:prstGeom prst="rect">
            <a:avLst/>
          </a:prstGeom>
          <a:ln w="0">
            <a:noFill/>
          </a:ln>
        </p:spPr>
      </p:pic>
      <p:sp>
        <p:nvSpPr>
          <p:cNvPr id="349" name=""/>
          <p:cNvSpPr/>
          <p:nvPr/>
        </p:nvSpPr>
        <p:spPr>
          <a:xfrm>
            <a:off x="685800" y="6858000"/>
            <a:ext cx="6400800" cy="601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Milky Way in Sagittarius:  30000 Years Away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Seen as it was when modern humans had just evolved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"/>
          <p:cNvSpPr/>
          <p:nvPr/>
        </p:nvSpPr>
        <p:spPr>
          <a:xfrm>
            <a:off x="1600200" y="0"/>
            <a:ext cx="59436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Milky Way Galaxy:  Galactic Center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1143000" y="0"/>
            <a:ext cx="754380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" descr=""/>
          <p:cNvPicPr/>
          <p:nvPr/>
        </p:nvPicPr>
        <p:blipFill>
          <a:blip r:embed="rId1"/>
          <a:stretch/>
        </p:blipFill>
        <p:spPr>
          <a:xfrm>
            <a:off x="1279440" y="15840"/>
            <a:ext cx="755964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" descr=""/>
          <p:cNvPicPr/>
          <p:nvPr/>
        </p:nvPicPr>
        <p:blipFill>
          <a:blip r:embed="rId1"/>
          <a:stretch/>
        </p:blipFill>
        <p:spPr>
          <a:xfrm>
            <a:off x="228600" y="228600"/>
            <a:ext cx="9623520" cy="6873840"/>
          </a:xfrm>
          <a:prstGeom prst="rect">
            <a:avLst/>
          </a:prstGeom>
          <a:ln w="0">
            <a:noFill/>
          </a:ln>
        </p:spPr>
      </p:pic>
      <p:sp>
        <p:nvSpPr>
          <p:cNvPr id="354" name=""/>
          <p:cNvSpPr/>
          <p:nvPr/>
        </p:nvSpPr>
        <p:spPr>
          <a:xfrm>
            <a:off x="914400" y="7086600"/>
            <a:ext cx="75438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Galaxy Centaurus A  (NGC 5128) -  12 million light years away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" descr=""/>
          <p:cNvPicPr/>
          <p:nvPr/>
        </p:nvPicPr>
        <p:blipFill>
          <a:blip r:embed="rId1"/>
          <a:stretch/>
        </p:blipFill>
        <p:spPr>
          <a:xfrm>
            <a:off x="1252440" y="-66600"/>
            <a:ext cx="765504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1536840" y="0"/>
            <a:ext cx="6235560" cy="6661080"/>
          </a:xfrm>
          <a:prstGeom prst="rect">
            <a:avLst/>
          </a:prstGeom>
          <a:ln w="0">
            <a:noFill/>
          </a:ln>
        </p:spPr>
      </p:pic>
      <p:sp>
        <p:nvSpPr>
          <p:cNvPr id="357" name=""/>
          <p:cNvSpPr/>
          <p:nvPr/>
        </p:nvSpPr>
        <p:spPr>
          <a:xfrm>
            <a:off x="822240" y="6765840"/>
            <a:ext cx="8504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Galaxy  NGC 4993 -   130 million years away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" descr=""/>
          <p:cNvPicPr/>
          <p:nvPr/>
        </p:nvPicPr>
        <p:blipFill>
          <a:blip r:embed="rId1"/>
          <a:stretch/>
        </p:blipFill>
        <p:spPr>
          <a:xfrm>
            <a:off x="1274760" y="15840"/>
            <a:ext cx="7559640" cy="7559640"/>
          </a:xfrm>
          <a:prstGeom prst="rect">
            <a:avLst/>
          </a:prstGeom>
          <a:ln w="0">
            <a:noFill/>
          </a:ln>
        </p:spPr>
      </p:pic>
      <p:sp>
        <p:nvSpPr>
          <p:cNvPr id="359" name=""/>
          <p:cNvSpPr/>
          <p:nvPr/>
        </p:nvSpPr>
        <p:spPr>
          <a:xfrm>
            <a:off x="1646280" y="4754520"/>
            <a:ext cx="15541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T+9 days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"/>
          <p:cNvSpPr/>
          <p:nvPr/>
        </p:nvSpPr>
        <p:spPr>
          <a:xfrm>
            <a:off x="5578560" y="4664160"/>
            <a:ext cx="1463760" cy="61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ffff66"/>
                </a:solidFill>
                <a:latin typeface="Arial"/>
              </a:rPr>
              <a:t>T+110 days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1825560" y="15840"/>
            <a:ext cx="645804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" descr=""/>
          <p:cNvPicPr/>
          <p:nvPr/>
        </p:nvPicPr>
        <p:blipFill>
          <a:blip r:embed="rId1"/>
          <a:stretch/>
        </p:blipFill>
        <p:spPr>
          <a:xfrm>
            <a:off x="228600" y="0"/>
            <a:ext cx="943776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392040" y="-15840"/>
            <a:ext cx="943776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228600" y="0"/>
            <a:ext cx="9144000" cy="7543800"/>
          </a:xfrm>
          <a:prstGeom prst="rect">
            <a:avLst/>
          </a:prstGeom>
          <a:ln w="0"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" descr=""/>
          <p:cNvPicPr/>
          <p:nvPr/>
        </p:nvPicPr>
        <p:blipFill>
          <a:blip r:embed="rId1"/>
          <a:stretch/>
        </p:blipFill>
        <p:spPr>
          <a:xfrm>
            <a:off x="228600" y="0"/>
            <a:ext cx="9829800" cy="75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" descr=""/>
          <p:cNvPicPr/>
          <p:nvPr/>
        </p:nvPicPr>
        <p:blipFill>
          <a:blip r:embed="rId1"/>
          <a:stretch/>
        </p:blipFill>
        <p:spPr>
          <a:xfrm>
            <a:off x="4343400" y="1143000"/>
            <a:ext cx="5715000" cy="4292640"/>
          </a:xfrm>
          <a:prstGeom prst="rect">
            <a:avLst/>
          </a:prstGeom>
          <a:ln w="0">
            <a:noFill/>
          </a:ln>
        </p:spPr>
      </p:pic>
      <p:sp>
        <p:nvSpPr>
          <p:cNvPr id="366" name=""/>
          <p:cNvSpPr/>
          <p:nvPr/>
        </p:nvSpPr>
        <p:spPr>
          <a:xfrm>
            <a:off x="457200" y="228600"/>
            <a:ext cx="6629400" cy="110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Bullet Cluster, 1E0657-56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Two clusters in collision: studying this object let us measure the dark matter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" descr=""/>
          <p:cNvPicPr/>
          <p:nvPr/>
        </p:nvPicPr>
        <p:blipFill>
          <a:blip r:embed="rId2"/>
          <a:stretch/>
        </p:blipFill>
        <p:spPr>
          <a:xfrm>
            <a:off x="0" y="3657600"/>
            <a:ext cx="5486400" cy="3886200"/>
          </a:xfrm>
          <a:prstGeom prst="rect">
            <a:avLst/>
          </a:prstGeom>
          <a:ln w="0">
            <a:noFill/>
          </a:ln>
        </p:spPr>
      </p:pic>
      <p:sp>
        <p:nvSpPr>
          <p:cNvPr id="368" name=""/>
          <p:cNvSpPr/>
          <p:nvPr/>
        </p:nvSpPr>
        <p:spPr>
          <a:xfrm>
            <a:off x="457200" y="1600200"/>
            <a:ext cx="2971800" cy="136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Right: what we see directly in X-rays (red) and optical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Below: blue shows the matter distribution we infer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"/>
          <p:cNvSpPr/>
          <p:nvPr/>
        </p:nvSpPr>
        <p:spPr>
          <a:xfrm>
            <a:off x="6858000" y="5715000"/>
            <a:ext cx="2286000" cy="110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Distance: 3.3 billion light years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Size: 3 million l.y.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Data: Maxim Markevitch et al.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"/>
          <p:cNvSpPr/>
          <p:nvPr/>
        </p:nvSpPr>
        <p:spPr>
          <a:xfrm>
            <a:off x="7315200" y="65160"/>
            <a:ext cx="2514600" cy="88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ff"/>
                </a:solidFill>
                <a:latin typeface="Arial"/>
              </a:rPr>
              <a:t>Extragalactic universe: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1400" spc="-1" strike="noStrike">
                <a:solidFill>
                  <a:srgbClr val="0000ff"/>
                </a:solidFill>
                <a:latin typeface="Arial"/>
              </a:rPr>
              <a:t>Cluster of galaxies (X-ray,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ff"/>
                </a:solidFill>
                <a:latin typeface="Arial"/>
              </a:rPr>
              <a:t>visible and  dark-matter model)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"/>
          <p:cNvSpPr/>
          <p:nvPr/>
        </p:nvSpPr>
        <p:spPr>
          <a:xfrm>
            <a:off x="914400" y="325440"/>
            <a:ext cx="8778960" cy="6226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Some recent Chandra discoveries: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Identification of dust-shrouded quasars  (CDF-S)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(F. Vito et al, Chile)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               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                   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Measurement of M87 jet speed of 99% the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                   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speed of light  (Snios et al, USA)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First CME (stellar eruption) seen in a star other than the Sun: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grating observations of HR9024   (C. Argiroffi et al, Italy)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            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Observations of 2 galaxy clusters about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             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to collide  1E2215.7-0404/1E2216.0-0401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              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(Liyu Gu et al, Japan/Netherlands)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7407360" y="473040"/>
            <a:ext cx="2244600" cy="2179800"/>
          </a:xfrm>
          <a:prstGeom prst="rect">
            <a:avLst/>
          </a:prstGeom>
          <a:ln w="0">
            <a:noFill/>
          </a:ln>
        </p:spPr>
      </p:pic>
      <p:pic>
        <p:nvPicPr>
          <p:cNvPr id="373" name="" descr=""/>
          <p:cNvPicPr/>
          <p:nvPr/>
        </p:nvPicPr>
        <p:blipFill>
          <a:blip r:embed="rId2"/>
          <a:stretch/>
        </p:blipFill>
        <p:spPr>
          <a:xfrm>
            <a:off x="731880" y="1828800"/>
            <a:ext cx="2590920" cy="1933560"/>
          </a:xfrm>
          <a:prstGeom prst="rect">
            <a:avLst/>
          </a:prstGeom>
          <a:ln w="0">
            <a:noFill/>
          </a:ln>
        </p:spPr>
      </p:pic>
      <p:pic>
        <p:nvPicPr>
          <p:cNvPr id="374" name="" descr=""/>
          <p:cNvPicPr/>
          <p:nvPr/>
        </p:nvPicPr>
        <p:blipFill>
          <a:blip r:embed="rId3"/>
          <a:stretch/>
        </p:blipFill>
        <p:spPr>
          <a:xfrm>
            <a:off x="7407360" y="3475080"/>
            <a:ext cx="2166840" cy="2367000"/>
          </a:xfrm>
          <a:prstGeom prst="rect">
            <a:avLst/>
          </a:prstGeom>
          <a:ln w="0">
            <a:noFill/>
          </a:ln>
        </p:spPr>
      </p:pic>
      <p:pic>
        <p:nvPicPr>
          <p:cNvPr id="375" name="" descr=""/>
          <p:cNvPicPr/>
          <p:nvPr/>
        </p:nvPicPr>
        <p:blipFill>
          <a:blip r:embed="rId4"/>
          <a:stretch/>
        </p:blipFill>
        <p:spPr>
          <a:xfrm>
            <a:off x="1023840" y="5121360"/>
            <a:ext cx="2086200" cy="2004840"/>
          </a:xfrm>
          <a:prstGeom prst="rect">
            <a:avLst/>
          </a:prstGeom>
          <a:ln w="0">
            <a:noFill/>
          </a:ln>
        </p:spPr>
      </p:pic>
      <p:sp>
        <p:nvSpPr>
          <p:cNvPr id="376" name=""/>
          <p:cNvSpPr/>
          <p:nvPr/>
        </p:nvSpPr>
        <p:spPr>
          <a:xfrm>
            <a:off x="3292560" y="6218280"/>
            <a:ext cx="6126120" cy="112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</a:t>
            </a:r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ANY SCIENTIST WORLDWIDE CAN SEND IN A PROPOSAL TO USE CHANDRA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- LOTS OF FREELY AVAILABLE DATA IN THE CHANDRA ARCHIVE   cxc.harvard.edu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" descr=""/>
          <p:cNvPicPr/>
          <p:nvPr/>
        </p:nvPicPr>
        <p:blipFill>
          <a:blip r:embed="rId1"/>
          <a:stretch/>
        </p:blipFill>
        <p:spPr>
          <a:xfrm>
            <a:off x="548640" y="66960"/>
            <a:ext cx="9090360" cy="4679640"/>
          </a:xfrm>
          <a:prstGeom prst="rect">
            <a:avLst/>
          </a:prstGeom>
          <a:ln w="0">
            <a:noFill/>
          </a:ln>
        </p:spPr>
      </p:pic>
      <p:pic>
        <p:nvPicPr>
          <p:cNvPr id="378" name="" descr=""/>
          <p:cNvPicPr/>
          <p:nvPr/>
        </p:nvPicPr>
        <p:blipFill>
          <a:blip r:embed="rId2"/>
          <a:stretch/>
        </p:blipFill>
        <p:spPr>
          <a:xfrm>
            <a:off x="365760" y="5120640"/>
            <a:ext cx="2926080" cy="2223720"/>
          </a:xfrm>
          <a:prstGeom prst="rect">
            <a:avLst/>
          </a:prstGeom>
          <a:ln w="0">
            <a:noFill/>
          </a:ln>
        </p:spPr>
      </p:pic>
      <p:pic>
        <p:nvPicPr>
          <p:cNvPr id="379" name="" descr=""/>
          <p:cNvPicPr/>
          <p:nvPr/>
        </p:nvPicPr>
        <p:blipFill>
          <a:blip r:embed="rId3"/>
          <a:stretch/>
        </p:blipFill>
        <p:spPr>
          <a:xfrm>
            <a:off x="7040880" y="5186520"/>
            <a:ext cx="2800800" cy="2128680"/>
          </a:xfrm>
          <a:prstGeom prst="rect">
            <a:avLst/>
          </a:prstGeom>
          <a:ln w="0">
            <a:noFill/>
          </a:ln>
        </p:spPr>
      </p:pic>
      <p:sp>
        <p:nvSpPr>
          <p:cNvPr id="380" name=""/>
          <p:cNvSpPr txBox="1"/>
          <p:nvPr/>
        </p:nvSpPr>
        <p:spPr>
          <a:xfrm>
            <a:off x="3566160" y="5029200"/>
            <a:ext cx="3291840" cy="239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sees a quasar at redshift 10.3  (32 billion light years away, 0.46 billion years after the Big Bang) with a 10-100 megasun black hole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It’s hiding behind a much closer cluster only 4 billion ly away (z=0.31)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Left: JW    Right: JW+Chandra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" descr=""/>
          <p:cNvPicPr/>
          <p:nvPr/>
        </p:nvPicPr>
        <p:blipFill>
          <a:blip r:embed="rId1"/>
          <a:stretch/>
        </p:blipFill>
        <p:spPr>
          <a:xfrm>
            <a:off x="0" y="1474920"/>
            <a:ext cx="10078920" cy="5290920"/>
          </a:xfrm>
          <a:prstGeom prst="rect">
            <a:avLst/>
          </a:prstGeom>
          <a:ln w="0">
            <a:noFill/>
          </a:ln>
        </p:spPr>
      </p:pic>
      <p:pic>
        <p:nvPicPr>
          <p:cNvPr id="382" name="" descr=""/>
          <p:cNvPicPr/>
          <p:nvPr/>
        </p:nvPicPr>
        <p:blipFill>
          <a:blip r:embed="rId2"/>
          <a:stretch/>
        </p:blipFill>
        <p:spPr>
          <a:xfrm>
            <a:off x="549360" y="195120"/>
            <a:ext cx="2468520" cy="1086120"/>
          </a:xfrm>
          <a:prstGeom prst="rect">
            <a:avLst/>
          </a:prstGeom>
          <a:ln w="0">
            <a:noFill/>
          </a:ln>
        </p:spPr>
      </p:pic>
      <p:sp>
        <p:nvSpPr>
          <p:cNvPr id="383" name=""/>
          <p:cNvSpPr/>
          <p:nvPr/>
        </p:nvSpPr>
        <p:spPr>
          <a:xfrm>
            <a:off x="4572000" y="182520"/>
            <a:ext cx="5486400" cy="163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Released 2019:  CSC2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Catalog of 315875 X-ray sources seen by Chandra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Majority are accreting supermassive black holes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Also many X-ray sources near the Milky Way’s central black hole (red splodge at center)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"/>
          <p:cNvSpPr/>
          <p:nvPr/>
        </p:nvSpPr>
        <p:spPr>
          <a:xfrm>
            <a:off x="822240" y="549360"/>
            <a:ext cx="7954920" cy="469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and XMM were meant for 5 year missions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Now both almost 25 years old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has lost some sensitivity in its main camera at ‘redder’ X-ray colors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But still sees clearly in the ‘bluer’ colors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Chandra’s thermal insulation isn’t working well, have to plan observations carefully so the spacecraft doesn’t get too hot or too cold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XMM has lost several CCD imaging chips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But: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Both missions plan to keep operating for years to come!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Europe has funded a successor to XMM called ATHENA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US has no funded followon to Chandra: the LYNX project (a super-Chandra) was one design considered recently but not yet funded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"/>
          <p:cNvSpPr/>
          <p:nvPr/>
        </p:nvSpPr>
        <p:spPr>
          <a:xfrm>
            <a:off x="549360" y="365040"/>
            <a:ext cx="731520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LYNX:  100 times more sensitive,  16x  field of view,  10x spectral res.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6" name="" descr=""/>
          <p:cNvPicPr/>
          <p:nvPr/>
        </p:nvPicPr>
        <p:blipFill>
          <a:blip r:embed="rId1"/>
          <a:stretch/>
        </p:blipFill>
        <p:spPr>
          <a:xfrm>
            <a:off x="19080" y="700200"/>
            <a:ext cx="10078920" cy="6203880"/>
          </a:xfrm>
          <a:prstGeom prst="rect">
            <a:avLst/>
          </a:prstGeom>
          <a:ln w="0">
            <a:noFill/>
          </a:ln>
        </p:spPr>
      </p:pic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"/>
          <p:cNvSpPr/>
          <p:nvPr/>
        </p:nvSpPr>
        <p:spPr>
          <a:xfrm>
            <a:off x="822240" y="1006560"/>
            <a:ext cx="8594640" cy="316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PUBLIC WEB SITE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chandra.harvard.edu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CHANDRA X-RAY CENTER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WEB SITE FOR SCIENTISTS:  ARCHIVE, PROPOSALS, DATA  ANALYSIS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cxc.harvard.edu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 FREE DATA, OPEN SOURCE SOFTWARE, DOCUMENTATION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"/>
          <p:cNvSpPr/>
          <p:nvPr/>
        </p:nvSpPr>
        <p:spPr>
          <a:xfrm>
            <a:off x="3292560" y="5211720"/>
            <a:ext cx="1807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"/>
          <p:cNvSpPr/>
          <p:nvPr/>
        </p:nvSpPr>
        <p:spPr>
          <a:xfrm>
            <a:off x="274680" y="457200"/>
            <a:ext cx="9806040" cy="813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Universe in the 21st Century: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Here and now: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Most stars have planets   (Kepler mission)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Earth-sized planets very common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Habitable planets?   Coming soon...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Relative amounts of Earth chemical elements understood from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nuclear reaction rates in stars ('we are stardust')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Now studying freshly made elements in supernova fireballs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Our galaxy grew partly by gobbling up dwarf galaxies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See partly digested streams of stars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Back in the day: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We know the Universe is 13.7 billion years old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 We now see galaxies at only 0.5 billion years after the Bang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The young universe was crowded and violent, lots of colliding galaxies and quasars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The universe is not just full of stars shining by nuclear fusion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Much of the energy is coming from gravity reactors – gas falling into giant black holes – and natural particle accelerators – jets from spinning black holes.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198360" y="4800600"/>
            <a:ext cx="4602240" cy="264312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892080" y="457200"/>
            <a:ext cx="2308320" cy="3105000"/>
          </a:xfrm>
          <a:prstGeom prst="rect">
            <a:avLst/>
          </a:prstGeom>
          <a:ln w="0">
            <a:noFill/>
          </a:ln>
        </p:spPr>
      </p:pic>
      <p:sp>
        <p:nvSpPr>
          <p:cNvPr id="197" name=""/>
          <p:cNvSpPr/>
          <p:nvPr/>
        </p:nvSpPr>
        <p:spPr>
          <a:xfrm>
            <a:off x="3657600" y="685800"/>
            <a:ext cx="5029200" cy="289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Digression: What's an X-ray?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 lot of people are familiar with, but confused by, medical X-rays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photo at left is a picture of an X-ray light bulb, photobombed by someone's hand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X-rays are the light bit. The dark areas are where there aren't any X-rays because the hand has blocked them.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"/>
          <p:cNvSpPr/>
          <p:nvPr/>
        </p:nvSpPr>
        <p:spPr>
          <a:xfrm>
            <a:off x="228600" y="4429080"/>
            <a:ext cx="1828800" cy="60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X-ray bulb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= star,galaxy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"/>
          <p:cNvSpPr/>
          <p:nvPr/>
        </p:nvSpPr>
        <p:spPr>
          <a:xfrm>
            <a:off x="2286000" y="4572000"/>
            <a:ext cx="1371600" cy="682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Hand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= interstellar gas and dust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"/>
          <p:cNvSpPr/>
          <p:nvPr/>
        </p:nvSpPr>
        <p:spPr>
          <a:xfrm>
            <a:off x="3886200" y="4429080"/>
            <a:ext cx="1600200" cy="60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X-ray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camera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"/>
          <p:cNvSpPr/>
          <p:nvPr/>
        </p:nvSpPr>
        <p:spPr>
          <a:xfrm>
            <a:off x="6400800" y="4114800"/>
            <a:ext cx="3200400" cy="187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In X-ray astronomy we are usually taking a picture of the “light bulb” (the star making the X-rays) and not interested in the “hand” (stuff blocking the X-rays between the star and us)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457200" y="1000080"/>
            <a:ext cx="3809880" cy="2657520"/>
          </a:xfrm>
          <a:prstGeom prst="rect">
            <a:avLst/>
          </a:prstGeom>
          <a:ln w="0">
            <a:noFill/>
          </a:ln>
        </p:spPr>
      </p:pic>
      <p:pic>
        <p:nvPicPr>
          <p:cNvPr id="203" name="" descr=""/>
          <p:cNvPicPr/>
          <p:nvPr/>
        </p:nvPicPr>
        <p:blipFill>
          <a:blip r:embed="rId2"/>
          <a:stretch/>
        </p:blipFill>
        <p:spPr>
          <a:xfrm>
            <a:off x="5029200" y="1028880"/>
            <a:ext cx="4114800" cy="2400120"/>
          </a:xfrm>
          <a:prstGeom prst="rect">
            <a:avLst/>
          </a:prstGeom>
          <a:ln w="0">
            <a:noFill/>
          </a:ln>
        </p:spPr>
      </p:pic>
      <p:sp>
        <p:nvSpPr>
          <p:cNvPr id="204" name=""/>
          <p:cNvSpPr/>
          <p:nvPr/>
        </p:nvSpPr>
        <p:spPr>
          <a:xfrm>
            <a:off x="457200" y="3886200"/>
            <a:ext cx="4572000" cy="136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Visible-light photons are like raindrops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each one is 'small' (has a small amount of energy)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there are lots of them, but don't do any damage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"/>
          <p:cNvSpPr/>
          <p:nvPr/>
        </p:nvSpPr>
        <p:spPr>
          <a:xfrm>
            <a:off x="5257800" y="3886200"/>
            <a:ext cx="3886200" cy="161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X-ray photons are like hailstones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 each one is 'big' – lots of energy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there are many fewer of them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but each one packs a wallop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"/>
          <p:cNvSpPr/>
          <p:nvPr/>
        </p:nvSpPr>
        <p:spPr>
          <a:xfrm>
            <a:off x="914400" y="5943600"/>
            <a:ext cx="7086600" cy="161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If you up the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INTENSITY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(number of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photons) in a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beam of light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you increase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total energy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you get but not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energy per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'packet'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If you want to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get a tan (or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worse) you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have to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increase the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energy per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photon, not just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number of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photons.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We have a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word for the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energy of a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photon: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“COLOUR”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Colour is how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our brains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encode the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photon energy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our eyes detect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8148600" y="1932120"/>
            <a:ext cx="669960" cy="620640"/>
          </a:xfrm>
          <a:prstGeom prst="rect">
            <a:avLst/>
          </a:prstGeom>
          <a:ln w="0">
            <a:noFill/>
          </a:ln>
        </p:spPr>
      </p:pic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1679400" y="755640"/>
            <a:ext cx="4685040" cy="6634080"/>
          </a:xfrm>
          <a:prstGeom prst="rect">
            <a:avLst/>
          </a:prstGeom>
          <a:ln w="0">
            <a:noFill/>
          </a:ln>
        </p:spPr>
      </p:pic>
      <p:pic>
        <p:nvPicPr>
          <p:cNvPr id="209" name="" descr=""/>
          <p:cNvPicPr/>
          <p:nvPr/>
        </p:nvPicPr>
        <p:blipFill>
          <a:blip r:embed="rId3"/>
          <a:stretch/>
        </p:blipFill>
        <p:spPr>
          <a:xfrm>
            <a:off x="336600" y="755640"/>
            <a:ext cx="3610080" cy="961920"/>
          </a:xfrm>
          <a:prstGeom prst="rect">
            <a:avLst/>
          </a:prstGeom>
          <a:ln w="0">
            <a:noFill/>
          </a:ln>
        </p:spPr>
      </p:pic>
      <p:pic>
        <p:nvPicPr>
          <p:cNvPr id="210" name="" descr=""/>
          <p:cNvPicPr/>
          <p:nvPr/>
        </p:nvPicPr>
        <p:blipFill>
          <a:blip r:embed="rId4"/>
          <a:stretch/>
        </p:blipFill>
        <p:spPr>
          <a:xfrm>
            <a:off x="6383160" y="2940120"/>
            <a:ext cx="1148040" cy="1174680"/>
          </a:xfrm>
          <a:prstGeom prst="rect">
            <a:avLst/>
          </a:prstGeom>
          <a:ln w="0">
            <a:noFill/>
          </a:ln>
        </p:spPr>
      </p:pic>
      <p:pic>
        <p:nvPicPr>
          <p:cNvPr id="211" name="" descr=""/>
          <p:cNvPicPr/>
          <p:nvPr/>
        </p:nvPicPr>
        <p:blipFill>
          <a:blip r:embed="rId5"/>
          <a:stretch/>
        </p:blipFill>
        <p:spPr>
          <a:xfrm>
            <a:off x="6551640" y="6215040"/>
            <a:ext cx="2014560" cy="1343160"/>
          </a:xfrm>
          <a:prstGeom prst="rect">
            <a:avLst/>
          </a:prstGeom>
          <a:ln w="0">
            <a:noFill/>
          </a:ln>
        </p:spPr>
      </p:pic>
      <p:pic>
        <p:nvPicPr>
          <p:cNvPr id="212" name="" descr=""/>
          <p:cNvPicPr/>
          <p:nvPr/>
        </p:nvPicPr>
        <p:blipFill>
          <a:blip r:embed="rId6"/>
          <a:stretch/>
        </p:blipFill>
        <p:spPr>
          <a:xfrm>
            <a:off x="6132600" y="1898640"/>
            <a:ext cx="1593720" cy="977760"/>
          </a:xfrm>
          <a:prstGeom prst="rect">
            <a:avLst/>
          </a:prstGeom>
          <a:ln w="0">
            <a:noFill/>
          </a:ln>
        </p:spPr>
      </p:pic>
      <p:pic>
        <p:nvPicPr>
          <p:cNvPr id="213" name="" descr=""/>
          <p:cNvPicPr/>
          <p:nvPr/>
        </p:nvPicPr>
        <p:blipFill>
          <a:blip r:embed="rId7"/>
          <a:stretch/>
        </p:blipFill>
        <p:spPr>
          <a:xfrm>
            <a:off x="8739360" y="2836800"/>
            <a:ext cx="1341360" cy="1049400"/>
          </a:xfrm>
          <a:prstGeom prst="rect">
            <a:avLst/>
          </a:prstGeom>
          <a:ln w="0">
            <a:noFill/>
          </a:ln>
        </p:spPr>
      </p:pic>
      <p:pic>
        <p:nvPicPr>
          <p:cNvPr id="214" name="" descr=""/>
          <p:cNvPicPr/>
          <p:nvPr/>
        </p:nvPicPr>
        <p:blipFill>
          <a:blip r:embed="rId8"/>
          <a:stretch/>
        </p:blipFill>
        <p:spPr>
          <a:xfrm>
            <a:off x="6132600" y="4956120"/>
            <a:ext cx="1447560" cy="1316160"/>
          </a:xfrm>
          <a:prstGeom prst="rect">
            <a:avLst/>
          </a:prstGeom>
          <a:ln w="0">
            <a:noFill/>
          </a:ln>
        </p:spPr>
      </p:pic>
      <p:sp>
        <p:nvSpPr>
          <p:cNvPr id="215" name=""/>
          <p:cNvSpPr/>
          <p:nvPr/>
        </p:nvSpPr>
        <p:spPr>
          <a:xfrm>
            <a:off x="6888240" y="1260360"/>
            <a:ext cx="2433600" cy="64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t">
            <a:spAutoFit/>
          </a:bodyPr>
          <a:p>
            <a:pPr>
              <a:lnSpc>
                <a:spcPct val="100000"/>
              </a:lnSpc>
              <a:spcBef>
                <a:spcPts val="1012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i="1" lang="en-GB" sz="1800" spc="-1" strike="noStrike">
                <a:solidFill>
                  <a:srgbClr val="000000"/>
                </a:solidFill>
                <a:latin typeface="Times New Roman"/>
                <a:ea typeface="msmincho"/>
              </a:rPr>
              <a:t>Fermi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  <a:ea typeface="msmincho"/>
              </a:rPr>
              <a:t> gamma-ray Observatory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"/>
          <p:cNvSpPr/>
          <p:nvPr/>
        </p:nvSpPr>
        <p:spPr>
          <a:xfrm>
            <a:off x="7812000" y="2351160"/>
            <a:ext cx="1763640" cy="519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t">
            <a:spAutoFit/>
          </a:bodyPr>
          <a:p>
            <a:pPr>
              <a:lnSpc>
                <a:spcPct val="100000"/>
              </a:lnSpc>
              <a:spcBef>
                <a:spcPts val="137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i="1" lang="en-GB" sz="2800" spc="-1" strike="noStrike">
                <a:solidFill>
                  <a:srgbClr val="ff0000"/>
                </a:solidFill>
                <a:latin typeface="Times New Roman"/>
                <a:ea typeface="msmincho"/>
              </a:rPr>
              <a:t>Chandra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"/>
          <p:cNvSpPr/>
          <p:nvPr/>
        </p:nvSpPr>
        <p:spPr>
          <a:xfrm>
            <a:off x="7475400" y="3108240"/>
            <a:ext cx="1425600" cy="45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t">
            <a:spAutoFit/>
          </a:bodyPr>
          <a:p>
            <a:pPr>
              <a:lnSpc>
                <a:spcPct val="100000"/>
              </a:lnSpc>
              <a:spcBef>
                <a:spcPts val="137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msmincho"/>
              </a:rPr>
              <a:t>Hubble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"/>
          <p:cNvSpPr/>
          <p:nvPr/>
        </p:nvSpPr>
        <p:spPr>
          <a:xfrm>
            <a:off x="8988480" y="4284720"/>
            <a:ext cx="1090440" cy="45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t">
            <a:spAutoFit/>
          </a:bodyPr>
          <a:p>
            <a:pPr>
              <a:lnSpc>
                <a:spcPct val="100000"/>
              </a:lnSpc>
              <a:spcBef>
                <a:spcPts val="137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msmincho"/>
              </a:rPr>
              <a:t>MMT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"/>
          <p:cNvSpPr/>
          <p:nvPr/>
        </p:nvSpPr>
        <p:spPr>
          <a:xfrm>
            <a:off x="7559640" y="5543640"/>
            <a:ext cx="234936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t">
            <a:spAutoFit/>
          </a:bodyPr>
          <a:p>
            <a:pPr>
              <a:lnSpc>
                <a:spcPct val="100000"/>
              </a:lnSpc>
              <a:spcBef>
                <a:spcPts val="1012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  <a:ea typeface="msmincho"/>
              </a:rPr>
              <a:t>Sub-millimeter array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"/>
          <p:cNvSpPr/>
          <p:nvPr/>
        </p:nvSpPr>
        <p:spPr>
          <a:xfrm>
            <a:off x="8651880" y="6551640"/>
            <a:ext cx="922320" cy="45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t">
            <a:spAutoFit/>
          </a:bodyPr>
          <a:p>
            <a:pPr>
              <a:lnSpc>
                <a:spcPct val="100000"/>
              </a:lnSpc>
              <a:spcBef>
                <a:spcPts val="137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msmincho"/>
              </a:rPr>
              <a:t>VLA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806400" y="1943280"/>
            <a:ext cx="990720" cy="470376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t" anchorCtr="1" vert="eaVert">
            <a:noAutofit/>
          </a:bodyPr>
          <a:p>
            <a:pPr algn="ctr">
              <a:lnSpc>
                <a:spcPct val="96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GB" sz="1800" spc="-1" strike="noStrike">
                <a:solidFill>
                  <a:srgbClr val="ff0000"/>
                </a:solidFill>
                <a:latin typeface="Arial"/>
                <a:ea typeface="msmincho"/>
              </a:rPr>
              <a:t>10</a:t>
            </a:r>
            <a:r>
              <a:rPr b="1" lang="en-GB" sz="1800" spc="-1" strike="noStrike" baseline="30000">
                <a:solidFill>
                  <a:srgbClr val="ff0000"/>
                </a:solidFill>
                <a:latin typeface="Arial"/>
                <a:ea typeface="msmincho"/>
              </a:rPr>
              <a:t>15</a:t>
            </a:r>
            <a:r>
              <a:rPr b="1" lang="en-GB" sz="1800" spc="-1" strike="noStrike">
                <a:solidFill>
                  <a:srgbClr val="ff0000"/>
                </a:solidFill>
                <a:latin typeface="Arial"/>
                <a:ea typeface="msmincho"/>
              </a:rPr>
              <a:t> range of wavelength in astronomy</a:t>
            </a:r>
            <a:br>
              <a:rPr sz="1800"/>
            </a:b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9"/>
          <a:stretch/>
        </p:blipFill>
        <p:spPr>
          <a:xfrm>
            <a:off x="7643880" y="5040360"/>
            <a:ext cx="669960" cy="620640"/>
          </a:xfrm>
          <a:prstGeom prst="rect">
            <a:avLst/>
          </a:prstGeom>
          <a:ln w="0">
            <a:noFill/>
          </a:ln>
        </p:spPr>
      </p:pic>
      <p:pic>
        <p:nvPicPr>
          <p:cNvPr id="223" name="" descr=""/>
          <p:cNvPicPr/>
          <p:nvPr/>
        </p:nvPicPr>
        <p:blipFill>
          <a:blip r:embed="rId10"/>
          <a:stretch/>
        </p:blipFill>
        <p:spPr>
          <a:xfrm>
            <a:off x="9155160" y="3780000"/>
            <a:ext cx="669960" cy="620640"/>
          </a:xfrm>
          <a:prstGeom prst="rect">
            <a:avLst/>
          </a:prstGeom>
          <a:ln w="0">
            <a:noFill/>
          </a:ln>
        </p:spPr>
      </p:pic>
      <p:pic>
        <p:nvPicPr>
          <p:cNvPr id="224" name="" descr=""/>
          <p:cNvPicPr/>
          <p:nvPr/>
        </p:nvPicPr>
        <p:blipFill>
          <a:blip r:embed="rId11"/>
          <a:stretch/>
        </p:blipFill>
        <p:spPr>
          <a:xfrm>
            <a:off x="6972480" y="587520"/>
            <a:ext cx="838080" cy="730080"/>
          </a:xfrm>
          <a:prstGeom prst="rect">
            <a:avLst/>
          </a:prstGeom>
          <a:ln w="0">
            <a:noFill/>
          </a:ln>
        </p:spPr>
      </p:pic>
      <p:sp>
        <p:nvSpPr>
          <p:cNvPr id="225" name=""/>
          <p:cNvSpPr/>
          <p:nvPr/>
        </p:nvSpPr>
        <p:spPr>
          <a:xfrm>
            <a:off x="7980480" y="587520"/>
            <a:ext cx="209844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t">
            <a:spAutoFit/>
          </a:bodyPr>
          <a:p>
            <a:pPr>
              <a:lnSpc>
                <a:spcPct val="100000"/>
              </a:lnSpc>
              <a:spcBef>
                <a:spcPts val="1012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  <a:ea typeface="msmincho"/>
              </a:rPr>
              <a:t>Whipple 10 meter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2"/>
          <a:stretch/>
        </p:blipFill>
        <p:spPr>
          <a:xfrm>
            <a:off x="9239400" y="923760"/>
            <a:ext cx="669600" cy="621000"/>
          </a:xfrm>
          <a:prstGeom prst="rect">
            <a:avLst/>
          </a:prstGeom>
          <a:ln w="0">
            <a:noFill/>
          </a:ln>
        </p:spPr>
      </p:pic>
      <p:sp>
        <p:nvSpPr>
          <p:cNvPr id="227" name=""/>
          <p:cNvSpPr/>
          <p:nvPr/>
        </p:nvSpPr>
        <p:spPr>
          <a:xfrm>
            <a:off x="4284720" y="1679400"/>
            <a:ext cx="1008000" cy="357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107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GB" sz="1800" spc="-1" strike="noStrike">
                <a:solidFill>
                  <a:srgbClr val="00b800"/>
                </a:solidFill>
                <a:latin typeface="Arial"/>
                <a:ea typeface="msmincho"/>
              </a:rPr>
              <a:t>X-rays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"/>
          <p:cNvSpPr/>
          <p:nvPr/>
        </p:nvSpPr>
        <p:spPr>
          <a:xfrm>
            <a:off x="4284720" y="3192480"/>
            <a:ext cx="1092240" cy="357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107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GB" sz="1800" spc="-1" strike="noStrike">
                <a:solidFill>
                  <a:srgbClr val="ffffff"/>
                </a:solidFill>
                <a:latin typeface="Arial"/>
                <a:ea typeface="msmincho"/>
              </a:rPr>
              <a:t>Visible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"/>
          <p:cNvSpPr/>
          <p:nvPr/>
        </p:nvSpPr>
        <p:spPr>
          <a:xfrm>
            <a:off x="0" y="0"/>
            <a:ext cx="97441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spcBef>
                <a:spcPts val="145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ff0000"/>
                </a:solidFill>
                <a:latin typeface="Times New Roman"/>
                <a:ea typeface="msmincho"/>
              </a:rPr>
              <a:t>We are now in the era of multiwaveband astronomy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0" name=""/>
          <p:cNvGrpSpPr/>
          <p:nvPr/>
        </p:nvGrpSpPr>
        <p:grpSpPr>
          <a:xfrm>
            <a:off x="3108240" y="5040360"/>
            <a:ext cx="911160" cy="2274840"/>
            <a:chOff x="3108240" y="5040360"/>
            <a:chExt cx="911160" cy="2274840"/>
          </a:xfrm>
        </p:grpSpPr>
        <p:pic>
          <p:nvPicPr>
            <p:cNvPr id="231" name="" descr=""/>
            <p:cNvPicPr/>
            <p:nvPr/>
          </p:nvPicPr>
          <p:blipFill>
            <a:blip r:embed="rId13"/>
            <a:srcRect l="3558" t="0" r="0" b="0"/>
            <a:stretch/>
          </p:blipFill>
          <p:spPr>
            <a:xfrm>
              <a:off x="3108240" y="6378480"/>
              <a:ext cx="906480" cy="936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2" name="" descr=""/>
            <p:cNvPicPr/>
            <p:nvPr/>
          </p:nvPicPr>
          <p:blipFill>
            <a:blip r:embed="rId14"/>
            <a:stretch/>
          </p:blipFill>
          <p:spPr>
            <a:xfrm>
              <a:off x="3192120" y="5040360"/>
              <a:ext cx="693720" cy="457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3" name=""/>
            <p:cNvSpPr/>
            <p:nvPr/>
          </p:nvSpPr>
          <p:spPr>
            <a:xfrm flipV="1">
              <a:off x="4019400" y="5167080"/>
              <a:ext cx="0" cy="1803240"/>
            </a:xfrm>
            <a:prstGeom prst="line">
              <a:avLst/>
            </a:prstGeom>
            <a:ln cap="sq" w="28440">
              <a:solidFill>
                <a:srgbClr val="0099ff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"/>
            <p:cNvSpPr/>
            <p:nvPr/>
          </p:nvSpPr>
          <p:spPr>
            <a:xfrm>
              <a:off x="3108240" y="5457960"/>
              <a:ext cx="877680" cy="298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r">
                <a:lnSpc>
                  <a:spcPct val="96000"/>
                </a:lnSpc>
                <a:spcBef>
                  <a:spcPts val="825"/>
                </a:spcBef>
                <a:spcAft>
                  <a:spcPts val="11"/>
                </a:spcAft>
                <a:tabLst>
                  <a:tab algn="l" pos="0"/>
                  <a:tab algn="l" pos="4572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0" lang="en-GB" sz="1400" spc="-1" strike="noStrike">
                  <a:solidFill>
                    <a:srgbClr val="006db7"/>
                  </a:solidFill>
                  <a:latin typeface="Arial"/>
                  <a:ea typeface="msmincho"/>
                </a:rPr>
                <a:t>1/1000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35" name=""/>
          <p:cNvSpPr/>
          <p:nvPr/>
        </p:nvSpPr>
        <p:spPr>
          <a:xfrm>
            <a:off x="3108240" y="2351160"/>
            <a:ext cx="924120" cy="29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96000"/>
              </a:lnSpc>
              <a:spcBef>
                <a:spcPts val="82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400" spc="-1" strike="noStrike">
                <a:solidFill>
                  <a:srgbClr val="006db7"/>
                </a:solidFill>
                <a:latin typeface="Arial"/>
                <a:ea typeface="msmincho"/>
              </a:rPr>
              <a:t>1/1000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"/>
          <p:cNvSpPr/>
          <p:nvPr/>
        </p:nvSpPr>
        <p:spPr>
          <a:xfrm flipV="1">
            <a:off x="4032360" y="1641600"/>
            <a:ext cx="1440" cy="1844640"/>
          </a:xfrm>
          <a:prstGeom prst="line">
            <a:avLst/>
          </a:prstGeom>
          <a:ln cap="sq" w="28440">
            <a:solidFill>
              <a:srgbClr val="0099ff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37" name="" descr=""/>
          <p:cNvPicPr/>
          <p:nvPr/>
        </p:nvPicPr>
        <p:blipFill>
          <a:blip r:embed="rId15"/>
          <a:stretch/>
        </p:blipFill>
        <p:spPr>
          <a:xfrm>
            <a:off x="5486400" y="914400"/>
            <a:ext cx="1447920" cy="914400"/>
          </a:xfrm>
          <a:prstGeom prst="rect">
            <a:avLst/>
          </a:prstGeom>
          <a:ln w="0">
            <a:noFill/>
          </a:ln>
        </p:spPr>
      </p:pic>
      <p:pic>
        <p:nvPicPr>
          <p:cNvPr id="238" name="" descr=""/>
          <p:cNvPicPr/>
          <p:nvPr/>
        </p:nvPicPr>
        <p:blipFill>
          <a:blip r:embed="rId16"/>
          <a:stretch/>
        </p:blipFill>
        <p:spPr>
          <a:xfrm>
            <a:off x="6162840" y="4114800"/>
            <a:ext cx="1380960" cy="914400"/>
          </a:xfrm>
          <a:prstGeom prst="rect">
            <a:avLst/>
          </a:prstGeom>
          <a:ln w="0">
            <a:noFill/>
          </a:ln>
        </p:spPr>
      </p:pic>
      <p:pic>
        <p:nvPicPr>
          <p:cNvPr id="239" name="" descr=""/>
          <p:cNvPicPr/>
          <p:nvPr/>
        </p:nvPicPr>
        <p:blipFill>
          <a:blip r:embed="rId17"/>
          <a:stretch/>
        </p:blipFill>
        <p:spPr>
          <a:xfrm>
            <a:off x="7559640" y="4114800"/>
            <a:ext cx="669960" cy="620640"/>
          </a:xfrm>
          <a:prstGeom prst="rect">
            <a:avLst/>
          </a:prstGeom>
          <a:ln w="0">
            <a:noFill/>
          </a:ln>
        </p:spPr>
      </p:pic>
      <p:sp>
        <p:nvSpPr>
          <p:cNvPr id="240" name=""/>
          <p:cNvSpPr/>
          <p:nvPr/>
        </p:nvSpPr>
        <p:spPr>
          <a:xfrm>
            <a:off x="7772400" y="4572000"/>
            <a:ext cx="11430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Spitzer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3629160" y="3657600"/>
            <a:ext cx="2771640" cy="2771640"/>
          </a:xfrm>
          <a:prstGeom prst="rect">
            <a:avLst/>
          </a:prstGeom>
          <a:ln w="0">
            <a:noFill/>
          </a:ln>
        </p:spPr>
      </p:pic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2603160" y="-297360"/>
            <a:ext cx="5878440" cy="1940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algn="ctr">
              <a:lnSpc>
                <a:spcPct val="96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msmincho"/>
              </a:rPr>
              <a:t>Sources of X-rays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587520" y="1258560"/>
            <a:ext cx="8315280" cy="1500120"/>
          </a:xfrm>
          <a:prstGeom prst="rect">
            <a:avLst/>
          </a:prstGeom>
          <a:solidFill>
            <a:srgbClr val="ffff99"/>
          </a:solidFill>
          <a:ln w="0">
            <a:noFill/>
          </a:ln>
        </p:spPr>
        <p:txBody>
          <a:bodyPr lIns="92160" rIns="92160" tIns="46080" bIns="46080" anchor="t">
            <a:normAutofit fontScale="99000"/>
          </a:bodyPr>
          <a:p>
            <a:pPr marL="301680" indent="-301680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buClr>
                <a:srgbClr val="000000"/>
              </a:buClr>
              <a:buSzPct val="31000"/>
              <a:buFont typeface="Symbol" charset="2"/>
              <a:buChar char=""/>
              <a:tabLst>
                <a:tab algn="l" pos="301680"/>
                <a:tab algn="l" pos="414360"/>
                <a:tab algn="l" pos="871560"/>
                <a:tab algn="l" pos="1328760"/>
                <a:tab algn="l" pos="1785960"/>
                <a:tab algn="l" pos="2243160"/>
                <a:tab algn="l" pos="2700360"/>
                <a:tab algn="l" pos="3157560"/>
                <a:tab algn="l" pos="3614760"/>
                <a:tab algn="l" pos="4071960"/>
                <a:tab algn="l" pos="4529160"/>
                <a:tab algn="l" pos="4986360"/>
                <a:tab algn="l" pos="5443560"/>
                <a:tab algn="l" pos="5900760"/>
                <a:tab algn="l" pos="6357960"/>
                <a:tab algn="l" pos="6815160"/>
                <a:tab algn="l" pos="7272360"/>
                <a:tab algn="l" pos="7729560"/>
                <a:tab algn="l" pos="8186760"/>
                <a:tab algn="l" pos="8643960"/>
                <a:tab algn="l" pos="910116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3333cc"/>
                </a:solidFill>
                <a:latin typeface="Times New Roman"/>
              </a:rPr>
              <a:t>Shock waves in plasma (ionized gas)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01680" indent="-301680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buClr>
                <a:srgbClr val="000000"/>
              </a:buClr>
              <a:buSzPct val="31000"/>
              <a:buFont typeface="Symbol" charset="2"/>
              <a:buChar char=""/>
              <a:tabLst>
                <a:tab algn="l" pos="301680"/>
                <a:tab algn="l" pos="414360"/>
                <a:tab algn="l" pos="871560"/>
                <a:tab algn="l" pos="1328760"/>
                <a:tab algn="l" pos="1785960"/>
                <a:tab algn="l" pos="2243160"/>
                <a:tab algn="l" pos="2700360"/>
                <a:tab algn="l" pos="3157560"/>
                <a:tab algn="l" pos="3614760"/>
                <a:tab algn="l" pos="4071960"/>
                <a:tab algn="l" pos="4529160"/>
                <a:tab algn="l" pos="4986360"/>
                <a:tab algn="l" pos="5443560"/>
                <a:tab algn="l" pos="5900760"/>
                <a:tab algn="l" pos="6357960"/>
                <a:tab algn="l" pos="6815160"/>
                <a:tab algn="l" pos="7272360"/>
                <a:tab algn="l" pos="7729560"/>
                <a:tab algn="l" pos="8186760"/>
                <a:tab algn="l" pos="8643960"/>
                <a:tab algn="l" pos="910116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3333cc"/>
                </a:solidFill>
                <a:latin typeface="Times New Roman"/>
              </a:rPr>
              <a:t>“</a:t>
            </a:r>
            <a:r>
              <a:rPr b="0" lang="en-GB" sz="2400" spc="-1" strike="noStrike">
                <a:solidFill>
                  <a:srgbClr val="3333cc"/>
                </a:solidFill>
                <a:latin typeface="Times New Roman"/>
              </a:rPr>
              <a:t>Synchrotron” caused by energetic particles in magnetic fields </a:t>
            </a:r>
            <a:r>
              <a:rPr b="0" lang="en-GB" sz="1800" spc="-1" strike="noStrike">
                <a:solidFill>
                  <a:srgbClr val="3333cc"/>
                </a:solidFill>
                <a:latin typeface="Times New Roman"/>
              </a:rPr>
              <a:t>(like a natural particle accelerator)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01680" indent="-301680">
              <a:lnSpc>
                <a:spcPct val="90000"/>
              </a:lnSpc>
              <a:spcBef>
                <a:spcPts val="700"/>
              </a:spcBef>
              <a:spcAft>
                <a:spcPts val="11"/>
              </a:spcAft>
              <a:buClr>
                <a:srgbClr val="000000"/>
              </a:buClr>
              <a:buSzPct val="31000"/>
              <a:buFont typeface="Symbol" charset="2"/>
              <a:buChar char=""/>
              <a:tabLst>
                <a:tab algn="l" pos="301680"/>
                <a:tab algn="l" pos="414360"/>
                <a:tab algn="l" pos="871560"/>
                <a:tab algn="l" pos="1328760"/>
                <a:tab algn="l" pos="1785960"/>
                <a:tab algn="l" pos="2243160"/>
                <a:tab algn="l" pos="2700360"/>
                <a:tab algn="l" pos="3157560"/>
                <a:tab algn="l" pos="3614760"/>
                <a:tab algn="l" pos="4071960"/>
                <a:tab algn="l" pos="4529160"/>
                <a:tab algn="l" pos="4986360"/>
                <a:tab algn="l" pos="5443560"/>
                <a:tab algn="l" pos="5900760"/>
                <a:tab algn="l" pos="6357960"/>
                <a:tab algn="l" pos="6815160"/>
                <a:tab algn="l" pos="7272360"/>
                <a:tab algn="l" pos="7729560"/>
                <a:tab algn="l" pos="8186760"/>
                <a:tab algn="l" pos="8643960"/>
                <a:tab algn="l" pos="910116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3333cc"/>
                </a:solidFill>
                <a:latin typeface="Times New Roman"/>
              </a:rPr>
              <a:t>Energy release from gravity (“accretion” power)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4" name=""/>
          <p:cNvGrpSpPr/>
          <p:nvPr/>
        </p:nvGrpSpPr>
        <p:grpSpPr>
          <a:xfrm>
            <a:off x="223920" y="6372360"/>
            <a:ext cx="9283680" cy="1260360"/>
            <a:chOff x="223920" y="6372360"/>
            <a:chExt cx="9283680" cy="1260360"/>
          </a:xfrm>
        </p:grpSpPr>
        <p:sp>
          <p:nvSpPr>
            <p:cNvPr id="245" name=""/>
            <p:cNvSpPr/>
            <p:nvPr/>
          </p:nvSpPr>
          <p:spPr>
            <a:xfrm>
              <a:off x="223920" y="6372360"/>
              <a:ext cx="9283680" cy="736560"/>
            </a:xfrm>
            <a:custGeom>
              <a:avLst/>
              <a:gdLst/>
              <a:ahLst/>
              <a:rect l="l" t="t" r="r" b="b"/>
              <a:pathLst>
                <a:path w="272126" h="21600">
                  <a:moveTo>
                    <a:pt x="49" y="0"/>
                  </a:moveTo>
                  <a:arcTo wR="49" hR="49" stAng="16200000" swAng="-5400000"/>
                  <a:lnTo>
                    <a:pt x="0" y="21551"/>
                  </a:lnTo>
                  <a:arcTo wR="49" hR="49" stAng="10800000" swAng="-5400000"/>
                  <a:lnTo>
                    <a:pt x="272077" y="21600"/>
                  </a:lnTo>
                  <a:arcTo wR="250477" hR="49" stAng="5400000" swAng="5400000"/>
                  <a:lnTo>
                    <a:pt x="21600" y="49"/>
                  </a:lnTo>
                  <a:arcTo wR="250477" hR="49" stAng="10800000" swAng="5400000"/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"/>
            <p:cNvSpPr/>
            <p:nvPr/>
          </p:nvSpPr>
          <p:spPr>
            <a:xfrm>
              <a:off x="223920" y="6372360"/>
              <a:ext cx="9283680" cy="1260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2160" rIns="92160" tIns="46080" bIns="46080" anchor="t">
              <a:spAutoFit/>
            </a:bodyPr>
            <a:p>
              <a:pPr marL="333360" indent="-301680" algn="ctr">
                <a:lnSpc>
                  <a:spcPct val="90000"/>
                </a:lnSpc>
                <a:spcBef>
                  <a:spcPts val="700"/>
                </a:spcBef>
                <a:spcAft>
                  <a:spcPts val="11"/>
                </a:spcAft>
                <a:tabLst>
                  <a:tab algn="l" pos="0"/>
                  <a:tab algn="l" pos="333360"/>
                  <a:tab algn="l" pos="790560"/>
                  <a:tab algn="l" pos="1247760"/>
                  <a:tab algn="l" pos="1704960"/>
                  <a:tab algn="l" pos="2162160"/>
                  <a:tab algn="l" pos="2619360"/>
                  <a:tab algn="l" pos="3076560"/>
                  <a:tab algn="l" pos="3533760"/>
                  <a:tab algn="l" pos="3990960"/>
                  <a:tab algn="l" pos="4448160"/>
                  <a:tab algn="l" pos="4905360"/>
                  <a:tab algn="l" pos="5362560"/>
                  <a:tab algn="l" pos="5819760"/>
                  <a:tab algn="l" pos="6276960"/>
                  <a:tab algn="l" pos="6734160"/>
                  <a:tab algn="l" pos="7191360"/>
                  <a:tab algn="l" pos="7648560"/>
                  <a:tab algn="l" pos="8105760"/>
                  <a:tab algn="l" pos="8562960"/>
                  <a:tab algn="l" pos="9020160"/>
                  <a:tab algn="l" pos="9477360"/>
                  <a:tab algn="l" pos="9601200"/>
                  <a:tab algn="l" pos="10058400"/>
                  <a:tab algn="l" pos="10515600"/>
                </a:tabLst>
              </a:pPr>
              <a:r>
                <a:rPr b="0" lang="en-GB" sz="24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In the optical, we see mostly energy from nuclear fusion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marL="333360" indent="-301680" algn="ctr">
                <a:lnSpc>
                  <a:spcPct val="90000"/>
                </a:lnSpc>
                <a:spcBef>
                  <a:spcPts val="700"/>
                </a:spcBef>
                <a:spcAft>
                  <a:spcPts val="11"/>
                </a:spcAft>
                <a:tabLst>
                  <a:tab algn="l" pos="0"/>
                  <a:tab algn="l" pos="333360"/>
                  <a:tab algn="l" pos="790560"/>
                  <a:tab algn="l" pos="1247760"/>
                  <a:tab algn="l" pos="1704960"/>
                  <a:tab algn="l" pos="2162160"/>
                  <a:tab algn="l" pos="2619360"/>
                  <a:tab algn="l" pos="3076560"/>
                  <a:tab algn="l" pos="3533760"/>
                  <a:tab algn="l" pos="3990960"/>
                  <a:tab algn="l" pos="4448160"/>
                  <a:tab algn="l" pos="4905360"/>
                  <a:tab algn="l" pos="5362560"/>
                  <a:tab algn="l" pos="5819760"/>
                  <a:tab algn="l" pos="6276960"/>
                  <a:tab algn="l" pos="6734160"/>
                  <a:tab algn="l" pos="7191360"/>
                  <a:tab algn="l" pos="7648560"/>
                  <a:tab algn="l" pos="8105760"/>
                  <a:tab algn="l" pos="8562960"/>
                  <a:tab algn="l" pos="9020160"/>
                  <a:tab algn="l" pos="9477360"/>
                  <a:tab algn="l" pos="9601200"/>
                  <a:tab algn="l" pos="10058400"/>
                  <a:tab algn="l" pos="10515600"/>
                </a:tabLst>
              </a:pPr>
              <a:r>
                <a:rPr b="0" lang="en-GB" sz="24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In X-rays, we see mostly accreting sources: energy from gravity!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marL="333360" indent="-301680" algn="ctr">
                <a:lnSpc>
                  <a:spcPct val="90000"/>
                </a:lnSpc>
                <a:spcBef>
                  <a:spcPts val="700"/>
                </a:spcBef>
                <a:spcAft>
                  <a:spcPts val="11"/>
                </a:spcAft>
                <a:tabLst>
                  <a:tab algn="l" pos="0"/>
                  <a:tab algn="l" pos="333360"/>
                  <a:tab algn="l" pos="790560"/>
                  <a:tab algn="l" pos="1247760"/>
                  <a:tab algn="l" pos="1704960"/>
                  <a:tab algn="l" pos="2162160"/>
                  <a:tab algn="l" pos="2619360"/>
                  <a:tab algn="l" pos="3076560"/>
                  <a:tab algn="l" pos="3533760"/>
                  <a:tab algn="l" pos="3990960"/>
                  <a:tab algn="l" pos="4448160"/>
                  <a:tab algn="l" pos="4905360"/>
                  <a:tab algn="l" pos="5362560"/>
                  <a:tab algn="l" pos="5819760"/>
                  <a:tab algn="l" pos="6276960"/>
                  <a:tab algn="l" pos="6734160"/>
                  <a:tab algn="l" pos="7191360"/>
                  <a:tab algn="l" pos="7648560"/>
                  <a:tab algn="l" pos="8105760"/>
                  <a:tab algn="l" pos="8562960"/>
                  <a:tab algn="l" pos="9020160"/>
                  <a:tab algn="l" pos="9477360"/>
                  <a:tab algn="l" pos="9601200"/>
                  <a:tab algn="l" pos="10058400"/>
                  <a:tab algn="l" pos="10515600"/>
                </a:tabLst>
              </a:pPr>
              <a:r>
                <a:rPr b="0" lang="en-GB" sz="2400" spc="-1" strike="noStrike">
                  <a:solidFill>
                    <a:srgbClr val="000000"/>
                  </a:solidFill>
                  <a:latin typeface="Arial"/>
                  <a:ea typeface="msmincho"/>
                </a:rPr>
                <a:t>  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7" name=""/>
          <p:cNvSpPr/>
          <p:nvPr/>
        </p:nvSpPr>
        <p:spPr>
          <a:xfrm>
            <a:off x="587520" y="2603520"/>
            <a:ext cx="2687400" cy="1092240"/>
          </a:xfrm>
          <a:custGeom>
            <a:avLst/>
            <a:gdLst/>
            <a:ahLst/>
            <a:rect l="l" t="t" r="r" b="b"/>
            <a:pathLst>
              <a:path w="53135" h="21600">
                <a:moveTo>
                  <a:pt x="34" y="0"/>
                </a:moveTo>
                <a:arcTo wR="34" hR="34" stAng="16200000" swAng="-5400000"/>
                <a:lnTo>
                  <a:pt x="0" y="21566"/>
                </a:lnTo>
                <a:arcTo wR="34" hR="34" stAng="10800000" swAng="-5400000"/>
                <a:lnTo>
                  <a:pt x="53101" y="21600"/>
                </a:lnTo>
                <a:arcTo wR="31501" hR="34" stAng="5400000" swAng="5400000"/>
                <a:lnTo>
                  <a:pt x="21600" y="34"/>
                </a:lnTo>
                <a:arcTo wR="31501" hR="34" stAng="10800000" swAng="5400000"/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"/>
          <p:cNvSpPr/>
          <p:nvPr/>
        </p:nvSpPr>
        <p:spPr>
          <a:xfrm>
            <a:off x="336600" y="2771640"/>
            <a:ext cx="3024000" cy="620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107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msmincho"/>
              </a:rPr>
              <a:t>Explosions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msmincho"/>
              </a:rPr>
              <a:t>: Supernovae and their remnants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/>
          <p:nvPr/>
        </p:nvSpPr>
        <p:spPr>
          <a:xfrm>
            <a:off x="3192480" y="2855880"/>
            <a:ext cx="3780000" cy="839880"/>
          </a:xfrm>
          <a:custGeom>
            <a:avLst/>
            <a:gdLst/>
            <a:ahLst/>
            <a:rect l="l" t="t" r="r" b="b"/>
            <a:pathLst>
              <a:path w="97181" h="21600">
                <a:moveTo>
                  <a:pt x="45" y="0"/>
                </a:moveTo>
                <a:arcTo wR="45" hR="45" stAng="16200000" swAng="-5400000"/>
                <a:lnTo>
                  <a:pt x="0" y="21555"/>
                </a:lnTo>
                <a:arcTo wR="45" hR="45" stAng="10800000" swAng="-5400000"/>
                <a:lnTo>
                  <a:pt x="97136" y="21600"/>
                </a:lnTo>
                <a:arcTo wR="75536" hR="45" stAng="5400000" swAng="5400000"/>
                <a:lnTo>
                  <a:pt x="21600" y="45"/>
                </a:lnTo>
                <a:arcTo wR="75536" hR="45" stAng="10800000" swAng="5400000"/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"/>
          <p:cNvSpPr/>
          <p:nvPr/>
        </p:nvSpPr>
        <p:spPr>
          <a:xfrm>
            <a:off x="3359160" y="2771640"/>
            <a:ext cx="3108240" cy="77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0000"/>
              </a:lnSpc>
              <a:spcBef>
                <a:spcPts val="60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msmincho"/>
              </a:rPr>
              <a:t>Particles moving near the </a:t>
            </a: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msmincho"/>
              </a:rPr>
              <a:t>speed of light in magnetic fields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"/>
          <p:cNvSpPr/>
          <p:nvPr/>
        </p:nvSpPr>
        <p:spPr>
          <a:xfrm>
            <a:off x="6804000" y="2771640"/>
            <a:ext cx="2855880" cy="59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950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msmincho"/>
              </a:rPr>
              <a:t>Matter falling into </a:t>
            </a: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msmincho"/>
              </a:rPr>
              <a:t>deep gravitational wells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" descr=""/>
          <p:cNvPicPr/>
          <p:nvPr/>
        </p:nvPicPr>
        <p:blipFill>
          <a:blip r:embed="rId2"/>
          <a:stretch/>
        </p:blipFill>
        <p:spPr>
          <a:xfrm>
            <a:off x="457200" y="3657600"/>
            <a:ext cx="2855880" cy="2771640"/>
          </a:xfrm>
          <a:prstGeom prst="rect">
            <a:avLst/>
          </a:prstGeom>
          <a:ln w="0">
            <a:noFill/>
          </a:ln>
        </p:spPr>
      </p:pic>
      <p:pic>
        <p:nvPicPr>
          <p:cNvPr id="253" name="" descr=""/>
          <p:cNvPicPr/>
          <p:nvPr/>
        </p:nvPicPr>
        <p:blipFill>
          <a:blip r:embed="rId3"/>
          <a:srcRect l="315" t="976" r="11871" b="1449"/>
          <a:stretch/>
        </p:blipFill>
        <p:spPr>
          <a:xfrm>
            <a:off x="6516720" y="3657600"/>
            <a:ext cx="2855880" cy="2795760"/>
          </a:xfrm>
          <a:prstGeom prst="rect">
            <a:avLst/>
          </a:prstGeom>
          <a:ln w="0">
            <a:noFill/>
          </a:ln>
        </p:spPr>
      </p:pic>
      <p:sp>
        <p:nvSpPr>
          <p:cNvPr id="254" name=""/>
          <p:cNvSpPr/>
          <p:nvPr/>
        </p:nvSpPr>
        <p:spPr>
          <a:xfrm>
            <a:off x="457200" y="3754440"/>
            <a:ext cx="2268360" cy="327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96000"/>
              </a:lnSpc>
              <a:spcBef>
                <a:spcPts val="950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ffffff"/>
                </a:solidFill>
                <a:latin typeface="Arial"/>
                <a:ea typeface="msmincho"/>
              </a:rPr>
              <a:t>Supernova 1987a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"/>
          <p:cNvSpPr/>
          <p:nvPr/>
        </p:nvSpPr>
        <p:spPr>
          <a:xfrm>
            <a:off x="3780000" y="3780000"/>
            <a:ext cx="2268360" cy="327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96000"/>
              </a:lnSpc>
              <a:spcBef>
                <a:spcPts val="950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ffffff"/>
                </a:solidFill>
                <a:latin typeface="Arial"/>
                <a:ea typeface="msmincho"/>
              </a:rPr>
              <a:t>Crab Nebula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"/>
          <p:cNvSpPr/>
          <p:nvPr/>
        </p:nvSpPr>
        <p:spPr>
          <a:xfrm>
            <a:off x="7056360" y="3780000"/>
            <a:ext cx="2268720" cy="69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96000"/>
              </a:lnSpc>
              <a:spcBef>
                <a:spcPts val="950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ffffff"/>
                </a:solidFill>
                <a:latin typeface="Arial"/>
                <a:ea typeface="msmincho"/>
              </a:rPr>
              <a:t>Abell 2029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50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ffffff"/>
                </a:solidFill>
                <a:latin typeface="Arial"/>
                <a:ea typeface="msmincho"/>
              </a:rPr>
              <a:t>Cluster of galaxies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"/>
          <p:cNvSpPr/>
          <p:nvPr/>
        </p:nvSpPr>
        <p:spPr>
          <a:xfrm>
            <a:off x="7896240" y="6132600"/>
            <a:ext cx="252360" cy="1440"/>
          </a:xfrm>
          <a:prstGeom prst="line">
            <a:avLst/>
          </a:prstGeom>
          <a:ln cap="sq" w="19080">
            <a:solidFill>
              <a:srgbClr val="ffffff"/>
            </a:solidFill>
            <a:miter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"/>
          <p:cNvSpPr/>
          <p:nvPr/>
        </p:nvSpPr>
        <p:spPr>
          <a:xfrm>
            <a:off x="8229600" y="5943600"/>
            <a:ext cx="1260360" cy="38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57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000" spc="-1" strike="noStrike">
                <a:solidFill>
                  <a:srgbClr val="ffffff"/>
                </a:solidFill>
                <a:latin typeface="Arial Unicode MS"/>
                <a:ea typeface="msmincho"/>
              </a:rPr>
              <a:t>Andromeda nearest galaxy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"/>
          <p:cNvSpPr/>
          <p:nvPr/>
        </p:nvSpPr>
        <p:spPr>
          <a:xfrm>
            <a:off x="1176480" y="5964120"/>
            <a:ext cx="839520" cy="1800"/>
          </a:xfrm>
          <a:prstGeom prst="line">
            <a:avLst/>
          </a:prstGeom>
          <a:ln cap="sq" w="19080">
            <a:solidFill>
              <a:srgbClr val="ffffff"/>
            </a:solidFill>
            <a:miter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"/>
          <p:cNvSpPr/>
          <p:nvPr/>
        </p:nvSpPr>
        <p:spPr>
          <a:xfrm>
            <a:off x="979560" y="5943600"/>
            <a:ext cx="1763640" cy="26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96000"/>
              </a:lnSpc>
              <a:spcBef>
                <a:spcPts val="700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200" spc="-1" strike="noStrike">
                <a:solidFill>
                  <a:srgbClr val="ffffff"/>
                </a:solidFill>
                <a:latin typeface="Arial"/>
                <a:ea typeface="msmincho"/>
              </a:rPr>
              <a:t> 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"/>
          <p:cNvSpPr/>
          <p:nvPr/>
        </p:nvSpPr>
        <p:spPr>
          <a:xfrm>
            <a:off x="4033800" y="6303960"/>
            <a:ext cx="1679760" cy="1440"/>
          </a:xfrm>
          <a:prstGeom prst="line">
            <a:avLst/>
          </a:prstGeom>
          <a:ln cap="sq" w="19080">
            <a:solidFill>
              <a:srgbClr val="ffffff"/>
            </a:solidFill>
            <a:miter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"/>
          <p:cNvSpPr/>
          <p:nvPr/>
        </p:nvSpPr>
        <p:spPr>
          <a:xfrm>
            <a:off x="3863880" y="6048360"/>
            <a:ext cx="503280" cy="24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57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000" spc="-1" strike="noStrike">
                <a:solidFill>
                  <a:srgbClr val="ffffff"/>
                </a:solidFill>
                <a:latin typeface="Arial"/>
                <a:ea typeface="msmincho"/>
              </a:rPr>
              <a:t>2 ly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"/>
          <p:cNvSpPr/>
          <p:nvPr/>
        </p:nvSpPr>
        <p:spPr>
          <a:xfrm>
            <a:off x="5459400" y="2127240"/>
            <a:ext cx="839880" cy="4921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ts val="38013"/>
              </a:lnSpc>
              <a:spcBef>
                <a:spcPts val="57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000" spc="-1" strike="noStrike">
                <a:solidFill>
                  <a:srgbClr val="ffffff"/>
                </a:solidFill>
                <a:latin typeface="Symbol"/>
                <a:ea typeface="Symbol"/>
              </a:rPr>
              <a:t></a:t>
            </a:r>
            <a:r>
              <a:rPr b="0" lang="en-GB" sz="1000" spc="-1" strike="noStrike">
                <a:solidFill>
                  <a:srgbClr val="ffffff"/>
                </a:solidFill>
                <a:latin typeface="Arial"/>
                <a:ea typeface="msmincho"/>
              </a:rPr>
              <a:t> </a:t>
            </a:r>
            <a:r>
              <a:rPr b="0" lang="en-GB" sz="1000" spc="-1" strike="noStrike">
                <a:solidFill>
                  <a:srgbClr val="ffffff"/>
                </a:solidFill>
                <a:latin typeface="Arial"/>
                <a:ea typeface="msmincho"/>
              </a:rPr>
              <a:t>centauri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"/>
          <p:cNvSpPr/>
          <p:nvPr/>
        </p:nvSpPr>
        <p:spPr>
          <a:xfrm>
            <a:off x="7391520" y="5964120"/>
            <a:ext cx="503280" cy="24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96000"/>
              </a:lnSpc>
              <a:spcBef>
                <a:spcPts val="575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000" spc="-1" strike="noStrike">
                <a:solidFill>
                  <a:srgbClr val="ffffff"/>
                </a:solidFill>
                <a:latin typeface="Arial"/>
                <a:ea typeface="msmincho"/>
              </a:rPr>
              <a:t>sun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4"/>
          <a:stretch/>
        </p:blipFill>
        <p:spPr>
          <a:xfrm>
            <a:off x="168120" y="168120"/>
            <a:ext cx="2352960" cy="1062360"/>
          </a:xfrm>
          <a:prstGeom prst="rect">
            <a:avLst/>
          </a:prstGeom>
          <a:ln w="0">
            <a:noFill/>
          </a:ln>
        </p:spPr>
      </p:pic>
      <p:sp>
        <p:nvSpPr>
          <p:cNvPr id="266" name=""/>
          <p:cNvSpPr/>
          <p:nvPr/>
        </p:nvSpPr>
        <p:spPr>
          <a:xfrm>
            <a:off x="5440320" y="5943600"/>
            <a:ext cx="503280" cy="26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"/>
          <p:cNvSpPr/>
          <p:nvPr/>
        </p:nvSpPr>
        <p:spPr>
          <a:xfrm>
            <a:off x="2286000" y="5943600"/>
            <a:ext cx="685800" cy="34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1 ly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"/>
          <p:cNvGrpSpPr/>
          <p:nvPr/>
        </p:nvGrpSpPr>
        <p:grpSpPr>
          <a:xfrm>
            <a:off x="0" y="7920"/>
            <a:ext cx="10037880" cy="7518240"/>
            <a:chOff x="0" y="7920"/>
            <a:chExt cx="10037880" cy="7518240"/>
          </a:xfrm>
        </p:grpSpPr>
        <p:sp>
          <p:nvSpPr>
            <p:cNvPr id="269" name=""/>
            <p:cNvSpPr/>
            <p:nvPr/>
          </p:nvSpPr>
          <p:spPr>
            <a:xfrm>
              <a:off x="0" y="7920"/>
              <a:ext cx="10037880" cy="7518240"/>
            </a:xfrm>
            <a:custGeom>
              <a:avLst/>
              <a:gdLst/>
              <a:ahLst/>
              <a:rect l="l" t="t" r="r" b="b"/>
              <a:pathLst>
                <a:path w="28839" h="21600">
                  <a:moveTo>
                    <a:pt x="5" y="0"/>
                  </a:moveTo>
                  <a:arcTo wR="5" hR="5" stAng="16200000" swAng="-5400000"/>
                  <a:lnTo>
                    <a:pt x="0" y="21595"/>
                  </a:lnTo>
                  <a:arcTo wR="5" hR="5" stAng="10800000" swAng="-5400000"/>
                  <a:lnTo>
                    <a:pt x="28834" y="21600"/>
                  </a:lnTo>
                  <a:arcTo wR="7234" hR="5" stAng="5400000" swAng="5400000"/>
                  <a:lnTo>
                    <a:pt x="21600" y="5"/>
                  </a:lnTo>
                  <a:arcTo wR="7234" hR="5" stAng="10800000" swAng="5400000"/>
                  <a:close/>
                </a:path>
              </a:pathLst>
            </a:custGeom>
            <a:solidFill>
              <a:srgbClr val="33339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70" name="" descr=""/>
            <p:cNvPicPr/>
            <p:nvPr/>
          </p:nvPicPr>
          <p:blipFill>
            <a:blip r:embed="rId1"/>
            <a:stretch/>
          </p:blipFill>
          <p:spPr>
            <a:xfrm>
              <a:off x="0" y="7920"/>
              <a:ext cx="10037880" cy="75182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2920" y="-360"/>
            <a:ext cx="9156600" cy="75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3600" spc="-1" strike="noStrike">
                <a:solidFill>
                  <a:srgbClr val="ff0000"/>
                </a:solidFill>
                <a:latin typeface="Times New Roman"/>
                <a:ea typeface="msmincho"/>
              </a:rPr>
              <a:t>Powerful sources of X-rays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2" name=""/>
          <p:cNvGrpSpPr/>
          <p:nvPr/>
        </p:nvGrpSpPr>
        <p:grpSpPr>
          <a:xfrm>
            <a:off x="3657600" y="6400800"/>
            <a:ext cx="6388200" cy="977760"/>
            <a:chOff x="3657600" y="6400800"/>
            <a:chExt cx="6388200" cy="977760"/>
          </a:xfrm>
        </p:grpSpPr>
        <p:sp>
          <p:nvSpPr>
            <p:cNvPr id="273" name=""/>
            <p:cNvSpPr/>
            <p:nvPr/>
          </p:nvSpPr>
          <p:spPr>
            <a:xfrm>
              <a:off x="3657600" y="6400800"/>
              <a:ext cx="6388200" cy="930240"/>
            </a:xfrm>
            <a:custGeom>
              <a:avLst/>
              <a:gdLst/>
              <a:ahLst/>
              <a:rect l="l" t="t" r="r" b="b"/>
              <a:pathLst>
                <a:path w="148284" h="21600">
                  <a:moveTo>
                    <a:pt x="26" y="0"/>
                  </a:moveTo>
                  <a:arcTo wR="26" hR="26" stAng="16200000" swAng="-5400000"/>
                  <a:lnTo>
                    <a:pt x="0" y="21574"/>
                  </a:lnTo>
                  <a:arcTo wR="26" hR="26" stAng="10800000" swAng="-5400000"/>
                  <a:lnTo>
                    <a:pt x="148258" y="21600"/>
                  </a:lnTo>
                  <a:arcTo wR="126658" hR="26" stAng="5400000" swAng="5400000"/>
                  <a:lnTo>
                    <a:pt x="21600" y="26"/>
                  </a:lnTo>
                  <a:arcTo wR="126658" hR="26" stAng="10800000" swAng="5400000"/>
                  <a:close/>
                </a:path>
              </a:pathLst>
            </a:custGeom>
            <a:solidFill>
              <a:srgbClr val="33339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"/>
            <p:cNvSpPr/>
            <p:nvPr/>
          </p:nvSpPr>
          <p:spPr>
            <a:xfrm>
              <a:off x="3657600" y="6400800"/>
              <a:ext cx="6388200" cy="977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lnSpc>
                  <a:spcPct val="100000"/>
                </a:lnSpc>
                <a:spcBef>
                  <a:spcPts val="1199"/>
                </a:spcBef>
                <a:spcAft>
                  <a:spcPts val="11"/>
                </a:spcAft>
                <a:tabLst>
                  <a:tab algn="l" pos="0"/>
                  <a:tab algn="l" pos="4572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0" lang="en-GB" sz="1600" spc="-1" strike="noStrike">
                  <a:solidFill>
                    <a:srgbClr val="ffff00"/>
                  </a:solidFill>
                  <a:latin typeface="Arial"/>
                  <a:ea typeface="msmincho"/>
                </a:rPr>
                <a:t>A power source entirely different from the nuclear fusion that drives the Sun and stars 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  <a:spcBef>
                  <a:spcPts val="1199"/>
                </a:spcBef>
                <a:spcAft>
                  <a:spcPts val="11"/>
                </a:spcAft>
                <a:tabLst>
                  <a:tab algn="l" pos="0"/>
                  <a:tab algn="l" pos="4572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0" lang="en-GB" sz="1600" spc="-1" strike="noStrike">
                  <a:solidFill>
                    <a:srgbClr val="ffff00"/>
                  </a:solidFill>
                  <a:latin typeface="Arial"/>
                  <a:ea typeface="msmincho"/>
                </a:rPr>
                <a:t>…</a:t>
              </a:r>
              <a:r>
                <a:rPr b="0" lang="en-GB" sz="1600" spc="-1" strike="noStrike">
                  <a:solidFill>
                    <a:srgbClr val="ffff00"/>
                  </a:solidFill>
                  <a:latin typeface="Arial"/>
                  <a:ea typeface="msmincho"/>
                </a:rPr>
                <a:t>and much more efficient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75" name=""/>
          <p:cNvSpPr/>
          <p:nvPr/>
        </p:nvSpPr>
        <p:spPr>
          <a:xfrm>
            <a:off x="6972480" y="755640"/>
            <a:ext cx="3108240" cy="327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950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ffffff"/>
                </a:solidFill>
                <a:latin typeface="Arial"/>
                <a:ea typeface="msmincho"/>
              </a:rPr>
              <a:t>Rosat All Sky Survey (MPE)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"/>
          <p:cNvSpPr/>
          <p:nvPr/>
        </p:nvSpPr>
        <p:spPr>
          <a:xfrm>
            <a:off x="0" y="671400"/>
            <a:ext cx="3443400" cy="769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6000"/>
              </a:lnSpc>
              <a:spcBef>
                <a:spcPts val="107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msmincho"/>
              </a:rPr>
              <a:t>X-ray map of the whole sky: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7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msmincho"/>
              </a:rPr>
              <a:t>100,000 `sources’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"/>
          <p:cNvSpPr/>
          <p:nvPr/>
        </p:nvSpPr>
        <p:spPr>
          <a:xfrm>
            <a:off x="252360" y="6635880"/>
            <a:ext cx="9659880" cy="357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96000"/>
              </a:lnSpc>
              <a:spcBef>
                <a:spcPts val="1074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ffff00"/>
                </a:solidFill>
                <a:latin typeface="Arial"/>
                <a:ea typeface="msmincho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47027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2010-10-15T16:06:04Z</dcterms:created>
  <dc:creator>Jonathan McDowell</dc:creator>
  <dc:description/>
  <dc:language>en-US</dc:language>
  <cp:lastModifiedBy>Jonathan McDowell</cp:lastModifiedBy>
  <dcterms:modified xsi:type="dcterms:W3CDTF">2024-02-16T19:07:43Z</dcterms:modified>
  <cp:revision>35</cp:revision>
  <dc:subject/>
  <dc:title/>
</cp:coreProperties>
</file>